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6"/>
  </p:notesMasterIdLst>
  <p:sldIdLst>
    <p:sldId id="257" r:id="rId2"/>
    <p:sldId id="296" r:id="rId3"/>
    <p:sldId id="297" r:id="rId4"/>
    <p:sldId id="282" r:id="rId5"/>
    <p:sldId id="281" r:id="rId6"/>
    <p:sldId id="308" r:id="rId7"/>
    <p:sldId id="283" r:id="rId8"/>
    <p:sldId id="289" r:id="rId9"/>
    <p:sldId id="286" r:id="rId10"/>
    <p:sldId id="285" r:id="rId11"/>
    <p:sldId id="284" r:id="rId12"/>
    <p:sldId id="258" r:id="rId13"/>
    <p:sldId id="259" r:id="rId14"/>
    <p:sldId id="290" r:id="rId15"/>
    <p:sldId id="291" r:id="rId16"/>
    <p:sldId id="292" r:id="rId17"/>
    <p:sldId id="293" r:id="rId18"/>
    <p:sldId id="295" r:id="rId19"/>
    <p:sldId id="299" r:id="rId20"/>
    <p:sldId id="262" r:id="rId21"/>
    <p:sldId id="300" r:id="rId22"/>
    <p:sldId id="298" r:id="rId23"/>
    <p:sldId id="263" r:id="rId24"/>
    <p:sldId id="264" r:id="rId25"/>
    <p:sldId id="304" r:id="rId26"/>
    <p:sldId id="309" r:id="rId27"/>
    <p:sldId id="302" r:id="rId28"/>
    <p:sldId id="301" r:id="rId29"/>
    <p:sldId id="303" r:id="rId30"/>
    <p:sldId id="305" r:id="rId31"/>
    <p:sldId id="306" r:id="rId32"/>
    <p:sldId id="265" r:id="rId33"/>
    <p:sldId id="266" r:id="rId34"/>
    <p:sldId id="267" r:id="rId35"/>
    <p:sldId id="268" r:id="rId36"/>
    <p:sldId id="269" r:id="rId37"/>
    <p:sldId id="310" r:id="rId38"/>
    <p:sldId id="311" r:id="rId39"/>
    <p:sldId id="270" r:id="rId40"/>
    <p:sldId id="271" r:id="rId41"/>
    <p:sldId id="312" r:id="rId42"/>
    <p:sldId id="272" r:id="rId43"/>
    <p:sldId id="320" r:id="rId44"/>
    <p:sldId id="315" r:id="rId45"/>
    <p:sldId id="317" r:id="rId46"/>
    <p:sldId id="316" r:id="rId47"/>
    <p:sldId id="318" r:id="rId48"/>
    <p:sldId id="319" r:id="rId49"/>
    <p:sldId id="322" r:id="rId50"/>
    <p:sldId id="324" r:id="rId51"/>
    <p:sldId id="323" r:id="rId52"/>
    <p:sldId id="273" r:id="rId53"/>
    <p:sldId id="325" r:id="rId54"/>
    <p:sldId id="321" r:id="rId5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88277" autoAdjust="0"/>
  </p:normalViewPr>
  <p:slideViewPr>
    <p:cSldViewPr>
      <p:cViewPr>
        <p:scale>
          <a:sx n="76" d="100"/>
          <a:sy n="76" d="100"/>
        </p:scale>
        <p:origin x="-18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7062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7C1A9F-258F-4F01-89EA-233B684569AC}" type="doc">
      <dgm:prSet loTypeId="urn:microsoft.com/office/officeart/2005/8/layout/arrow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D7FF5080-FA46-4BD7-A70A-8CA28FB081C8}">
      <dgm:prSet phldrT="[Texto]"/>
      <dgm:spPr/>
      <dgm:t>
        <a:bodyPr/>
        <a:lstStyle/>
        <a:p>
          <a:r>
            <a:rPr lang="pt-BR" dirty="0" smtClean="0"/>
            <a:t>Seguro Social</a:t>
          </a:r>
          <a:endParaRPr lang="pt-BR" dirty="0"/>
        </a:p>
      </dgm:t>
    </dgm:pt>
    <dgm:pt modelId="{3F73EE34-77B2-4161-8B8C-4F5691DA1FE3}" type="parTrans" cxnId="{49BAD88C-8847-47E9-94ED-463B88A9E209}">
      <dgm:prSet/>
      <dgm:spPr/>
      <dgm:t>
        <a:bodyPr/>
        <a:lstStyle/>
        <a:p>
          <a:endParaRPr lang="pt-BR"/>
        </a:p>
      </dgm:t>
    </dgm:pt>
    <dgm:pt modelId="{D6204ED5-1CFA-488D-B752-6A834F6FFAB3}" type="sibTrans" cxnId="{49BAD88C-8847-47E9-94ED-463B88A9E209}">
      <dgm:prSet/>
      <dgm:spPr/>
      <dgm:t>
        <a:bodyPr/>
        <a:lstStyle/>
        <a:p>
          <a:endParaRPr lang="pt-BR"/>
        </a:p>
      </dgm:t>
    </dgm:pt>
    <dgm:pt modelId="{4C6C697A-12B5-4F7E-BA75-9F01F069AC65}">
      <dgm:prSet phldrT="[Texto]"/>
      <dgm:spPr/>
      <dgm:t>
        <a:bodyPr/>
        <a:lstStyle/>
        <a:p>
          <a:r>
            <a:rPr lang="pt-BR" b="1" dirty="0" smtClean="0"/>
            <a:t>Seguridade</a:t>
          </a:r>
          <a:endParaRPr lang="pt-BR" b="1" dirty="0"/>
        </a:p>
      </dgm:t>
    </dgm:pt>
    <dgm:pt modelId="{B4E9FE49-9E64-4FE2-98EC-E68956085076}" type="parTrans" cxnId="{AA1494D4-C319-4F08-B533-A952C3B6A55D}">
      <dgm:prSet/>
      <dgm:spPr/>
      <dgm:t>
        <a:bodyPr/>
        <a:lstStyle/>
        <a:p>
          <a:endParaRPr lang="pt-BR"/>
        </a:p>
      </dgm:t>
    </dgm:pt>
    <dgm:pt modelId="{9E798FA9-07B6-4EFE-970B-77A8AE4A91BA}" type="sibTrans" cxnId="{AA1494D4-C319-4F08-B533-A952C3B6A55D}">
      <dgm:prSet/>
      <dgm:spPr/>
      <dgm:t>
        <a:bodyPr/>
        <a:lstStyle/>
        <a:p>
          <a:endParaRPr lang="pt-BR"/>
        </a:p>
      </dgm:t>
    </dgm:pt>
    <dgm:pt modelId="{DFC8B943-8886-4798-A3ED-1C5968BD01F6}" type="pres">
      <dgm:prSet presAssocID="{0B7C1A9F-258F-4F01-89EA-233B684569A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0E286D3-5CEA-47AC-BACA-3BDBF2B602D7}" type="pres">
      <dgm:prSet presAssocID="{0B7C1A9F-258F-4F01-89EA-233B684569AC}" presName="divider" presStyleLbl="fgShp" presStyleIdx="0" presStyleCnt="1" custAng="19406554" custLinFactNeighborX="2166" custLinFactNeighborY="8343"/>
      <dgm:spPr/>
    </dgm:pt>
    <dgm:pt modelId="{9783FB14-D288-4B4A-9448-688432EB6471}" type="pres">
      <dgm:prSet presAssocID="{D7FF5080-FA46-4BD7-A70A-8CA28FB081C8}" presName="downArrow" presStyleLbl="node1" presStyleIdx="0" presStyleCnt="2"/>
      <dgm:spPr/>
    </dgm:pt>
    <dgm:pt modelId="{30ED14FB-4622-4562-BE41-53CD63237FAA}" type="pres">
      <dgm:prSet presAssocID="{D7FF5080-FA46-4BD7-A70A-8CA28FB081C8}" presName="downArrowText" presStyleLbl="revTx" presStyleIdx="0" presStyleCnt="2" custLinFactX="-56434" custLinFactY="12045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CF7782-FF3C-4C8C-94C2-F09258667ECC}" type="pres">
      <dgm:prSet presAssocID="{4C6C697A-12B5-4F7E-BA75-9F01F069AC65}" presName="upArrow" presStyleLbl="node1" presStyleIdx="1" presStyleCnt="2"/>
      <dgm:spPr/>
    </dgm:pt>
    <dgm:pt modelId="{783CBD7E-CE58-4A93-BF52-613B359077DC}" type="pres">
      <dgm:prSet presAssocID="{4C6C697A-12B5-4F7E-BA75-9F01F069AC65}" presName="upArrowText" presStyleLbl="revTx" presStyleIdx="1" presStyleCnt="2" custLinFactX="96691" custLinFactY="-3081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8DEEDBA-F69A-41E7-B75E-9364475C6B9D}" type="presOf" srcId="{D7FF5080-FA46-4BD7-A70A-8CA28FB081C8}" destId="{30ED14FB-4622-4562-BE41-53CD63237FAA}" srcOrd="0" destOrd="0" presId="urn:microsoft.com/office/officeart/2005/8/layout/arrow3"/>
    <dgm:cxn modelId="{49BAD88C-8847-47E9-94ED-463B88A9E209}" srcId="{0B7C1A9F-258F-4F01-89EA-233B684569AC}" destId="{D7FF5080-FA46-4BD7-A70A-8CA28FB081C8}" srcOrd="0" destOrd="0" parTransId="{3F73EE34-77B2-4161-8B8C-4F5691DA1FE3}" sibTransId="{D6204ED5-1CFA-488D-B752-6A834F6FFAB3}"/>
    <dgm:cxn modelId="{B14D2F83-5E1A-4532-94DF-E56E163F95E4}" type="presOf" srcId="{0B7C1A9F-258F-4F01-89EA-233B684569AC}" destId="{DFC8B943-8886-4798-A3ED-1C5968BD01F6}" srcOrd="0" destOrd="0" presId="urn:microsoft.com/office/officeart/2005/8/layout/arrow3"/>
    <dgm:cxn modelId="{9FFE32EB-DB55-4E62-A7EB-109A73CA4B15}" type="presOf" srcId="{4C6C697A-12B5-4F7E-BA75-9F01F069AC65}" destId="{783CBD7E-CE58-4A93-BF52-613B359077DC}" srcOrd="0" destOrd="0" presId="urn:microsoft.com/office/officeart/2005/8/layout/arrow3"/>
    <dgm:cxn modelId="{AA1494D4-C319-4F08-B533-A952C3B6A55D}" srcId="{0B7C1A9F-258F-4F01-89EA-233B684569AC}" destId="{4C6C697A-12B5-4F7E-BA75-9F01F069AC65}" srcOrd="1" destOrd="0" parTransId="{B4E9FE49-9E64-4FE2-98EC-E68956085076}" sibTransId="{9E798FA9-07B6-4EFE-970B-77A8AE4A91BA}"/>
    <dgm:cxn modelId="{6486F1B8-2B96-43C7-8D5C-1DD2D0E83378}" type="presParOf" srcId="{DFC8B943-8886-4798-A3ED-1C5968BD01F6}" destId="{D0E286D3-5CEA-47AC-BACA-3BDBF2B602D7}" srcOrd="0" destOrd="0" presId="urn:microsoft.com/office/officeart/2005/8/layout/arrow3"/>
    <dgm:cxn modelId="{143842B1-3EF6-4A0E-BBBC-3F5F830E4B5C}" type="presParOf" srcId="{DFC8B943-8886-4798-A3ED-1C5968BD01F6}" destId="{9783FB14-D288-4B4A-9448-688432EB6471}" srcOrd="1" destOrd="0" presId="urn:microsoft.com/office/officeart/2005/8/layout/arrow3"/>
    <dgm:cxn modelId="{C19416D0-CCD8-4916-86AE-21556162301F}" type="presParOf" srcId="{DFC8B943-8886-4798-A3ED-1C5968BD01F6}" destId="{30ED14FB-4622-4562-BE41-53CD63237FAA}" srcOrd="2" destOrd="0" presId="urn:microsoft.com/office/officeart/2005/8/layout/arrow3"/>
    <dgm:cxn modelId="{626DC885-93BF-45C2-9738-11F958DBFBD5}" type="presParOf" srcId="{DFC8B943-8886-4798-A3ED-1C5968BD01F6}" destId="{C0CF7782-FF3C-4C8C-94C2-F09258667ECC}" srcOrd="3" destOrd="0" presId="urn:microsoft.com/office/officeart/2005/8/layout/arrow3"/>
    <dgm:cxn modelId="{2259214D-ECE7-4B75-9390-AB587959B654}" type="presParOf" srcId="{DFC8B943-8886-4798-A3ED-1C5968BD01F6}" destId="{783CBD7E-CE58-4A93-BF52-613B359077D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EB3D4-0D24-4425-A53E-76D94C35912C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A145C-9647-4790-AA74-49DC6A6EA7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43202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DE1369-841E-43A4-8784-A9BDDFD0C49C}" type="slidenum">
              <a:rPr lang="pt-BR" i="0" smtClean="0"/>
              <a:pPr eaLnBrk="1" hangingPunct="1"/>
              <a:t>1</a:t>
            </a:fld>
            <a:endParaRPr lang="pt-BR" i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42913" lvl="1" indent="-354013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400" dirty="0" smtClean="0">
                <a:cs typeface="CordiaUPC" pitchFamily="34" charset="-34"/>
              </a:rPr>
              <a:t>COFINS – Contribuição Social para o Financiamento da Seguridade</a:t>
            </a:r>
          </a:p>
          <a:p>
            <a:pPr marL="442913" lvl="1" indent="-354013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400" dirty="0" smtClean="0">
                <a:cs typeface="CordiaUPC" pitchFamily="34" charset="-34"/>
              </a:rPr>
              <a:t>CSLL – Contribuição Social sobre o Lucro Líquido.</a:t>
            </a:r>
          </a:p>
          <a:p>
            <a:pPr marL="442913" lvl="1" indent="-354013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FF0000"/>
                </a:solidFill>
                <a:cs typeface="CordiaUPC" pitchFamily="34" charset="-34"/>
              </a:rPr>
              <a:t>CPMF – Contribuição Provisória sobre Movimentações Financeiras (1997 - 2007).</a:t>
            </a:r>
          </a:p>
          <a:p>
            <a:pPr marL="442913" lvl="1" indent="-354013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400" dirty="0" smtClean="0">
                <a:cs typeface="CordiaUPC" pitchFamily="34" charset="-34"/>
              </a:rPr>
              <a:t>Concursos Prognósticos.</a:t>
            </a:r>
          </a:p>
          <a:p>
            <a:pPr marL="442913" lvl="1" indent="-354013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400" dirty="0" smtClean="0">
                <a:cs typeface="CordiaUPC" pitchFamily="34" charset="-34"/>
              </a:rPr>
              <a:t>Contribuições  previdenciárias – Regimes próprio e geral da Previdência Social.</a:t>
            </a:r>
          </a:p>
          <a:p>
            <a:pPr marL="442913" lvl="1" indent="-354013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400" dirty="0" smtClean="0">
                <a:cs typeface="CordiaUPC" pitchFamily="34" charset="-34"/>
              </a:rPr>
              <a:t>PASEP – Contribuição para a Formação do Patrimônio do Servidor Público.</a:t>
            </a:r>
          </a:p>
          <a:p>
            <a:pPr marL="442913" lvl="1" indent="-354013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400" dirty="0" smtClean="0">
                <a:cs typeface="CordiaUPC" pitchFamily="34" charset="-34"/>
              </a:rPr>
              <a:t>PIS – Programa de Integração Social.</a:t>
            </a:r>
          </a:p>
          <a:p>
            <a:pPr marL="442913" lvl="1" indent="-354013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400" dirty="0" smtClean="0">
                <a:cs typeface="CordiaUPC" pitchFamily="34" charset="-34"/>
              </a:rPr>
              <a:t>Receita próprias.</a:t>
            </a:r>
          </a:p>
          <a:p>
            <a:pPr marL="442913" lvl="1" indent="-354013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400" dirty="0" smtClean="0">
                <a:cs typeface="CordiaUPC" pitchFamily="34" charset="-34"/>
              </a:rPr>
              <a:t>Outras receitas (por exemplo, resultantes de bens apreendidos)</a:t>
            </a:r>
          </a:p>
          <a:p>
            <a:pPr eaLnBrk="1" hangingPunct="1"/>
            <a:endParaRPr lang="pt-BR" dirty="0" smtClean="0"/>
          </a:p>
        </p:txBody>
      </p:sp>
      <p:sp>
        <p:nvSpPr>
          <p:cNvPr id="131076" name="Espaço Reservado para Número de Slide 3"/>
          <p:cNvSpPr txBox="1">
            <a:spLocks noGrp="1"/>
          </p:cNvSpPr>
          <p:nvPr/>
        </p:nvSpPr>
        <p:spPr bwMode="auto">
          <a:xfrm>
            <a:off x="3885355" y="8685092"/>
            <a:ext cx="2971061" cy="45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 anchor="b"/>
          <a:lstStyle>
            <a:lvl1pPr algn="ctr" defTabSz="950913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algn="ctr" defTabSz="950913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algn="ctr" defTabSz="95091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algn="ctr" defTabSz="95091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algn="ctr" defTabSz="95091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defTabSz="9509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defTabSz="9509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defTabSz="9509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defTabSz="9509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/>
            <a:fld id="{0E85B465-9552-41A6-A471-1293E0CD0384}" type="slidenum">
              <a:rPr lang="en-US" sz="1200">
                <a:latin typeface="Arial" charset="0"/>
              </a:rPr>
              <a:pPr algn="r"/>
              <a:t>10</a:t>
            </a:fld>
            <a:endParaRPr lang="en-US" sz="12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90727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dirty="0" smtClean="0"/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11D180-441E-416E-B945-EBF096650FBE}" type="slidenum">
              <a:rPr lang="pt-BR" i="0" smtClean="0"/>
              <a:pPr eaLnBrk="1" hangingPunct="1"/>
              <a:t>12</a:t>
            </a:fld>
            <a:endParaRPr lang="pt-BR" i="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7405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Promoção de desvinculação das receitas</a:t>
            </a:r>
            <a:r>
              <a:rPr lang="pt-BR" baseline="0" dirty="0" smtClean="0"/>
              <a:t> da união para compor o nosso </a:t>
            </a:r>
            <a:r>
              <a:rPr lang="pt-BR" baseline="0" dirty="0" err="1" smtClean="0"/>
              <a:t>superávite</a:t>
            </a:r>
            <a:r>
              <a:rPr lang="pt-BR" baseline="0" dirty="0" smtClean="0"/>
              <a:t> primário.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08942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9250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70961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Inicialmente respondia por 30% dos gastos da saúde</a:t>
            </a:r>
          </a:p>
          <a:p>
            <a:r>
              <a:rPr lang="pt-BR" dirty="0" smtClean="0"/>
              <a:t>No entanto, em 2000, com a EC 29, novos recursos passaram a ser destinados a saúde e os recursos da CPMF passaram a ser destinados a outros fins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0769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MS- Orçamento da seguridade social... E do</a:t>
            </a:r>
            <a:r>
              <a:rPr lang="pt-BR" baseline="0" dirty="0" smtClean="0"/>
              <a:t> orçamento fiscal de estados e municípios...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42683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56012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48969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i="1" dirty="0" smtClean="0">
                <a:solidFill>
                  <a:srgbClr val="7030A0"/>
                </a:solidFill>
              </a:rPr>
              <a:t>equidade orçamentária</a:t>
            </a:r>
            <a:r>
              <a:rPr lang="pt-BR" sz="1200" i="1" dirty="0" smtClean="0"/>
              <a:t>: observa critérios de necessidade da população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898369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Sistema de Informações</a:t>
            </a:r>
            <a:r>
              <a:rPr lang="pt-BR" baseline="0" dirty="0" smtClean="0"/>
              <a:t> sobre o orçamento público em saúde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061091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70674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760757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dirty="0" smtClean="0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5A11F0-B667-4034-A8DC-0B781E475079}" type="slidenum">
              <a:rPr lang="pt-BR" i="0" smtClean="0"/>
              <a:pPr eaLnBrk="1" hangingPunct="1"/>
              <a:t>24</a:t>
            </a:fld>
            <a:endParaRPr lang="pt-BR" i="0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353786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745261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Collor</a:t>
            </a:r>
          </a:p>
          <a:p>
            <a:r>
              <a:rPr lang="pt-BR" dirty="0" smtClean="0"/>
              <a:t>AIH – autorização de internação</a:t>
            </a:r>
            <a:r>
              <a:rPr lang="pt-BR" baseline="0" dirty="0" smtClean="0"/>
              <a:t> hospitalar</a:t>
            </a:r>
          </a:p>
          <a:p>
            <a:r>
              <a:rPr lang="pt-BR" baseline="0" dirty="0" smtClean="0"/>
              <a:t>SIH – Sistema de Informações hospitalares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305586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Impeachment</a:t>
            </a:r>
            <a:r>
              <a:rPr lang="pt-BR" baseline="0" dirty="0" smtClean="0"/>
              <a:t> de Collor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Tentativa de cumprir a CF de 88 e a Lei 8080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Deixou a cargo dos estados e municípios, a opção pela</a:t>
            </a:r>
            <a:r>
              <a:rPr lang="pt-BR" baseline="0" dirty="0" smtClean="0"/>
              <a:t> modalidade de gestão</a:t>
            </a:r>
          </a:p>
          <a:p>
            <a:r>
              <a:rPr lang="pt-BR" baseline="0" dirty="0" smtClean="0"/>
              <a:t>Busca garantir estratégias de </a:t>
            </a:r>
            <a:r>
              <a:rPr lang="pt-BR" baseline="0" dirty="0" err="1" smtClean="0"/>
              <a:t>pactuação</a:t>
            </a:r>
            <a:r>
              <a:rPr lang="pt-BR" baseline="0" dirty="0" smtClean="0"/>
              <a:t> entre os gestores de todos os entes federados</a:t>
            </a:r>
            <a:endParaRPr lang="pt-BR" dirty="0" smtClean="0"/>
          </a:p>
          <a:p>
            <a:r>
              <a:rPr lang="pt-BR" dirty="0" smtClean="0"/>
              <a:t>FAE- Fator de apoio ao estado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176982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Divide responsabilidades entre as 3 esferas de</a:t>
            </a:r>
            <a:r>
              <a:rPr lang="pt-BR" baseline="0" dirty="0" smtClean="0"/>
              <a:t> governo</a:t>
            </a:r>
          </a:p>
          <a:p>
            <a:r>
              <a:rPr lang="pt-BR" baseline="0" dirty="0" smtClean="0"/>
              <a:t>Cria o Piso da Atenção Básica – transferência de um valor </a:t>
            </a:r>
            <a:r>
              <a:rPr lang="pt-BR" baseline="0" dirty="0" err="1" smtClean="0"/>
              <a:t>percapta</a:t>
            </a:r>
            <a:endParaRPr lang="pt-BR" baseline="0" dirty="0" smtClean="0"/>
          </a:p>
          <a:p>
            <a:r>
              <a:rPr lang="pt-BR" baseline="0" dirty="0" smtClean="0"/>
              <a:t>Cria a Programação Pactuada e Integrada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Busca estimular a implantação do PACS e PSF e os associa as diferentes modalidades de gestão </a:t>
            </a:r>
          </a:p>
          <a:p>
            <a:r>
              <a:rPr lang="pt-BR" sz="1200" dirty="0" smtClean="0">
                <a:effectLst/>
              </a:rPr>
              <a:t>Ampliação da autonomia dos municípios e estados para a gestão descentralizada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97610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753009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048357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61483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98 a 2001 foi crescente o volume aplicado ao PAB variável, sendo que em 2001 se igualaram PAB fixo</a:t>
            </a:r>
            <a:r>
              <a:rPr lang="pt-BR" baseline="0" dirty="0" smtClean="0"/>
              <a:t> e variável, pela diminuição do fixo e aumento do variável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741438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459423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TCG _termo de compromisso de gestão</a:t>
            </a:r>
          </a:p>
          <a:p>
            <a:r>
              <a:rPr lang="pt-BR" dirty="0" smtClean="0"/>
              <a:t>Colegiado</a:t>
            </a:r>
            <a:r>
              <a:rPr lang="pt-BR" baseline="0" dirty="0" smtClean="0"/>
              <a:t> gestor que irá pactuar a priorização de investimentos dos recursos de acordo com as necessidades </a:t>
            </a:r>
            <a:r>
              <a:rPr lang="pt-BR" baseline="0" dirty="0" err="1" smtClean="0"/>
              <a:t>locoregionais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152019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063507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sz="1200" dirty="0" smtClean="0"/>
              <a:t>Limite Financeiro da Média e Alta Complexidade Ambulatorial e Hospitalar - MAC e Fundo de Ações Estratégicas e Compensação - FAEC </a:t>
            </a:r>
            <a:endParaRPr lang="pt-BR" dirty="0" smtClean="0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80A509-9D3A-4499-BBC5-592485F2919B}" type="slidenum">
              <a:rPr lang="pt-BR" i="0" smtClean="0"/>
              <a:pPr eaLnBrk="1" hangingPunct="1"/>
              <a:t>36</a:t>
            </a:fld>
            <a:endParaRPr lang="pt-BR" i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533645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545232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dirty="0" smtClean="0"/>
              <a:t>Junho</a:t>
            </a:r>
          </a:p>
          <a:p>
            <a:pPr eaLnBrk="1" hangingPunct="1"/>
            <a:r>
              <a:rPr lang="pt-BR" dirty="0" smtClean="0"/>
              <a:t>COAP - Contrato organizativo de Ação Pública da Saúde</a:t>
            </a:r>
          </a:p>
          <a:p>
            <a:pPr eaLnBrk="1" hangingPunct="1"/>
            <a:endParaRPr lang="pt-BR" dirty="0" smtClean="0"/>
          </a:p>
        </p:txBody>
      </p:sp>
      <p:sp>
        <p:nvSpPr>
          <p:cNvPr id="64516" name="Espaço Reservado para Número de Slide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02" tIns="46351" rIns="92702" bIns="46351" anchor="b"/>
          <a:lstStyle>
            <a:lvl1pPr defTabSz="927100"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B90EA27-79B0-4BB9-AAFA-FE59A04D0D70}" type="slidenum">
              <a:rPr lang="pt-BR" sz="1200" i="0"/>
              <a:pPr algn="r" eaLnBrk="1" hangingPunct="1"/>
              <a:t>39</a:t>
            </a:fld>
            <a:endParaRPr lang="pt-BR" sz="1200" i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784569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Outubro de 2011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97448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510347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32BC9B-2DE4-447F-8223-418C16E829AE}" type="slidenum">
              <a:rPr lang="pt-BR" i="0" smtClean="0"/>
              <a:pPr eaLnBrk="1" hangingPunct="1"/>
              <a:t>42</a:t>
            </a:fld>
            <a:endParaRPr lang="pt-BR" i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52950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188276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556956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07302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Tipo I- 1 a 3 </a:t>
            </a:r>
          </a:p>
          <a:p>
            <a:r>
              <a:rPr lang="pt-BR" dirty="0" smtClean="0"/>
              <a:t>Tipo II – 4 a 6</a:t>
            </a:r>
          </a:p>
          <a:p>
            <a:r>
              <a:rPr lang="pt-BR" dirty="0" smtClean="0"/>
              <a:t>Tipo III – 7 ou mais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109703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913179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91514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_ Cobertura ao cidadão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534207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9519475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2721778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462157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502105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51656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Dupla punição fora do mercad</a:t>
            </a:r>
            <a:r>
              <a:rPr lang="pt-BR" baseline="0" dirty="0" smtClean="0"/>
              <a:t>o de trabalho, fora dos direitos sociais...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7128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Imposto não tem destinação, contribuição tem!!!!</a:t>
            </a:r>
          </a:p>
          <a:p>
            <a:r>
              <a:rPr lang="pt-BR" dirty="0" smtClean="0"/>
              <a:t>ICMS – Imposto sobre operações relativas a</a:t>
            </a:r>
            <a:r>
              <a:rPr lang="pt-BR" baseline="0" dirty="0" smtClean="0"/>
              <a:t> circulação de mercadorias e prestação de serviços</a:t>
            </a:r>
          </a:p>
          <a:p>
            <a:r>
              <a:rPr lang="pt-BR" baseline="0" dirty="0" smtClean="0"/>
              <a:t>ITCD _ Imposto sobre transmissão causa mortis e doação de bens e direitos</a:t>
            </a:r>
          </a:p>
          <a:p>
            <a:r>
              <a:rPr lang="pt-BR" baseline="0" dirty="0" smtClean="0"/>
              <a:t>IPVA- Imposto sobre a propriedade de veículos automotores</a:t>
            </a:r>
          </a:p>
          <a:p>
            <a:r>
              <a:rPr lang="pt-BR" baseline="0" dirty="0" smtClean="0"/>
              <a:t>5% do IR</a:t>
            </a:r>
          </a:p>
          <a:p>
            <a:r>
              <a:rPr lang="pt-BR" baseline="0" dirty="0" smtClean="0"/>
              <a:t>FPE _ fundo de participação dos estados</a:t>
            </a:r>
            <a:endParaRPr lang="pt-BR" dirty="0" smtClean="0"/>
          </a:p>
          <a:p>
            <a:r>
              <a:rPr lang="pt-BR" dirty="0" smtClean="0"/>
              <a:t>Garantiu a proteção social ao cidadão brasileiro e estabeleceu as fontes, por meio do orçamento da seguridade social. Para isso foram </a:t>
            </a:r>
            <a:r>
              <a:rPr lang="pt-BR" dirty="0" err="1" smtClean="0"/>
              <a:t>instituidas</a:t>
            </a:r>
            <a:r>
              <a:rPr lang="pt-BR" dirty="0" smtClean="0"/>
              <a:t> contribuições</a:t>
            </a:r>
            <a:r>
              <a:rPr lang="pt-BR" baseline="0" dirty="0" smtClean="0"/>
              <a:t> específicas, que </a:t>
            </a:r>
            <a:r>
              <a:rPr lang="pt-BR" baseline="0" dirty="0" err="1" smtClean="0"/>
              <a:t>teóricamente</a:t>
            </a:r>
            <a:r>
              <a:rPr lang="pt-BR" baseline="0" dirty="0" smtClean="0"/>
              <a:t> só poderiam estar sendo utilizados na seguridade social.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31786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87377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A145C-9647-4790-AA74-49DC6A6EA7C3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17903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86E08D4-ABD9-4783-BEA0-D0B2B0D1520C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BC231D-C6E8-4819-82EA-D95A833210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08D4-ABD9-4783-BEA0-D0B2B0D1520C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231D-C6E8-4819-82EA-D95A833210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86E08D4-ABD9-4783-BEA0-D0B2B0D1520C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3BC231D-C6E8-4819-82EA-D95A833210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08D4-ABD9-4783-BEA0-D0B2B0D1520C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BC231D-C6E8-4819-82EA-D95A8332102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08D4-ABD9-4783-BEA0-D0B2B0D1520C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3BC231D-C6E8-4819-82EA-D95A8332102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6E08D4-ABD9-4783-BEA0-D0B2B0D1520C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3BC231D-C6E8-4819-82EA-D95A8332102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6E08D4-ABD9-4783-BEA0-D0B2B0D1520C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3BC231D-C6E8-4819-82EA-D95A8332102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08D4-ABD9-4783-BEA0-D0B2B0D1520C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BC231D-C6E8-4819-82EA-D95A833210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08D4-ABD9-4783-BEA0-D0B2B0D1520C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BC231D-C6E8-4819-82EA-D95A833210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08D4-ABD9-4783-BEA0-D0B2B0D1520C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BC231D-C6E8-4819-82EA-D95A8332102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86E08D4-ABD9-4783-BEA0-D0B2B0D1520C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3BC231D-C6E8-4819-82EA-D95A8332102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6E08D4-ABD9-4783-BEA0-D0B2B0D1520C}" type="datetimeFigureOut">
              <a:rPr lang="pt-BR" smtClean="0"/>
              <a:pPr/>
              <a:t>08/01/2015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3BC231D-C6E8-4819-82EA-D95A8332102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Financiamento do Sistema Único de Saúde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Prof. Aline </a:t>
            </a:r>
            <a:r>
              <a:rPr lang="pt-BR" dirty="0" err="1" smtClean="0"/>
              <a:t>Blaya</a:t>
            </a:r>
            <a:r>
              <a:rPr lang="pt-BR" dirty="0" smtClean="0"/>
              <a:t> </a:t>
            </a:r>
          </a:p>
        </p:txBody>
      </p:sp>
      <p:pic>
        <p:nvPicPr>
          <p:cNvPr id="2058" name="Picture 10" descr="http://4.bp.blogspot.com/-0YmmIm4OYpQ/Trq6fW8amjI/AAAAAAAAAHQ/xN_odk-dl3I/s400/SUS_logomarca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40" r="19560"/>
          <a:stretch/>
        </p:blipFill>
        <p:spPr bwMode="auto">
          <a:xfrm>
            <a:off x="5580112" y="274296"/>
            <a:ext cx="3256736" cy="173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4296"/>
            <a:ext cx="2160240" cy="360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535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Text Box 7"/>
          <p:cNvSpPr txBox="1">
            <a:spLocks noChangeArrowheads="1"/>
          </p:cNvSpPr>
          <p:nvPr/>
        </p:nvSpPr>
        <p:spPr bwMode="auto">
          <a:xfrm>
            <a:off x="1403350" y="2565400"/>
            <a:ext cx="6913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pt-BR" dirty="0"/>
          </a:p>
        </p:txBody>
      </p:sp>
      <p:sp>
        <p:nvSpPr>
          <p:cNvPr id="130109" name="Espaço Reservado para Conteúdo 5"/>
          <p:cNvSpPr>
            <a:spLocks/>
          </p:cNvSpPr>
          <p:nvPr/>
        </p:nvSpPr>
        <p:spPr bwMode="auto">
          <a:xfrm>
            <a:off x="611385" y="1628800"/>
            <a:ext cx="7993063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42913" lvl="1" indent="-354013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400" dirty="0">
                <a:cs typeface="CordiaUPC" pitchFamily="34" charset="-34"/>
              </a:rPr>
              <a:t>COFINS </a:t>
            </a:r>
            <a:endParaRPr lang="pt-BR" sz="2400" dirty="0" smtClean="0">
              <a:cs typeface="CordiaUPC" pitchFamily="34" charset="-34"/>
            </a:endParaRPr>
          </a:p>
          <a:p>
            <a:pPr marL="442913" lvl="1" indent="-354013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400" dirty="0" smtClean="0">
                <a:cs typeface="CordiaUPC" pitchFamily="34" charset="-34"/>
              </a:rPr>
              <a:t>CSLL </a:t>
            </a:r>
            <a:endParaRPr lang="pt-BR" sz="2400" dirty="0">
              <a:cs typeface="CordiaUPC" pitchFamily="34" charset="-34"/>
            </a:endParaRPr>
          </a:p>
          <a:p>
            <a:pPr marL="442913" lvl="1" indent="-354013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400" dirty="0">
                <a:solidFill>
                  <a:srgbClr val="FF0000"/>
                </a:solidFill>
                <a:cs typeface="CordiaUPC" pitchFamily="34" charset="-34"/>
              </a:rPr>
              <a:t>CPMF </a:t>
            </a:r>
            <a:r>
              <a:rPr lang="pt-BR" sz="2400" dirty="0" smtClean="0">
                <a:solidFill>
                  <a:srgbClr val="FF0000"/>
                </a:solidFill>
                <a:cs typeface="CordiaUPC" pitchFamily="34" charset="-34"/>
              </a:rPr>
              <a:t>(1997 - 2007)</a:t>
            </a:r>
            <a:endParaRPr lang="pt-BR" sz="2400" dirty="0">
              <a:solidFill>
                <a:srgbClr val="FF0000"/>
              </a:solidFill>
              <a:cs typeface="CordiaUPC" pitchFamily="34" charset="-34"/>
            </a:endParaRPr>
          </a:p>
          <a:p>
            <a:pPr marL="442913" lvl="1" indent="-354013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400" dirty="0" smtClean="0">
                <a:cs typeface="CordiaUPC" pitchFamily="34" charset="-34"/>
              </a:rPr>
              <a:t>Receitas sobre Concursos e Prognósticos</a:t>
            </a:r>
            <a:endParaRPr lang="pt-BR" sz="2400" dirty="0">
              <a:cs typeface="CordiaUPC" pitchFamily="34" charset="-34"/>
            </a:endParaRPr>
          </a:p>
          <a:p>
            <a:pPr marL="442913" lvl="1" indent="-354013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400" dirty="0">
                <a:cs typeface="CordiaUPC" pitchFamily="34" charset="-34"/>
              </a:rPr>
              <a:t>Contribuições  previdenciárias – Regimes próprio e geral da Previdência Social.</a:t>
            </a:r>
          </a:p>
          <a:p>
            <a:pPr marL="442913" lvl="1" indent="-354013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400" dirty="0">
                <a:cs typeface="CordiaUPC" pitchFamily="34" charset="-34"/>
              </a:rPr>
              <a:t>PASEP </a:t>
            </a:r>
          </a:p>
          <a:p>
            <a:pPr marL="442913" lvl="1" indent="-354013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400" dirty="0">
                <a:cs typeface="CordiaUPC" pitchFamily="34" charset="-34"/>
              </a:rPr>
              <a:t>PIS </a:t>
            </a:r>
          </a:p>
          <a:p>
            <a:pPr marL="442913" lvl="1" indent="-354013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400" dirty="0">
                <a:cs typeface="CordiaUPC" pitchFamily="34" charset="-34"/>
              </a:rPr>
              <a:t>Receita </a:t>
            </a:r>
            <a:r>
              <a:rPr lang="pt-BR" sz="2400" dirty="0" smtClean="0">
                <a:cs typeface="CordiaUPC" pitchFamily="34" charset="-34"/>
              </a:rPr>
              <a:t>próprias</a:t>
            </a:r>
            <a:endParaRPr lang="pt-BR" sz="2400" dirty="0">
              <a:cs typeface="CordiaUPC" pitchFamily="34" charset="-34"/>
            </a:endParaRPr>
          </a:p>
          <a:p>
            <a:pPr marL="442913" lvl="1" indent="-354013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400" dirty="0">
                <a:cs typeface="CordiaUPC" pitchFamily="34" charset="-34"/>
              </a:rPr>
              <a:t>Outras receitas (por exemplo, resultantes de bens apreendidos)</a:t>
            </a:r>
          </a:p>
          <a:p>
            <a:pPr marL="457200" indent="-457200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</a:pPr>
            <a:endParaRPr lang="pt-BR" sz="3200" dirty="0"/>
          </a:p>
        </p:txBody>
      </p:sp>
      <p:sp>
        <p:nvSpPr>
          <p:cNvPr id="3" name="Título 2"/>
          <p:cNvSpPr>
            <a:spLocks/>
          </p:cNvSpPr>
          <p:nvPr/>
        </p:nvSpPr>
        <p:spPr bwMode="auto">
          <a:xfrm>
            <a:off x="0" y="504056"/>
            <a:ext cx="8748464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sz="3200" dirty="0">
                <a:solidFill>
                  <a:srgbClr val="000066"/>
                </a:solidFill>
                <a:latin typeface="+mj-lt"/>
              </a:rPr>
              <a:t>A composição do </a:t>
            </a:r>
            <a:br>
              <a:rPr lang="pt-BR" sz="3200" dirty="0">
                <a:solidFill>
                  <a:srgbClr val="000066"/>
                </a:solidFill>
                <a:latin typeface="+mj-lt"/>
              </a:rPr>
            </a:br>
            <a:r>
              <a:rPr lang="pt-BR" sz="3200" dirty="0">
                <a:solidFill>
                  <a:srgbClr val="000066"/>
                </a:solidFill>
                <a:latin typeface="+mj-lt"/>
              </a:rPr>
              <a:t>Orçamento da seguridade Social OSS</a:t>
            </a:r>
            <a:br>
              <a:rPr lang="pt-BR" sz="3200" dirty="0">
                <a:solidFill>
                  <a:srgbClr val="000066"/>
                </a:solidFill>
                <a:latin typeface="+mj-lt"/>
              </a:rPr>
            </a:br>
            <a:endParaRPr lang="pt-BR" sz="3200" dirty="0">
              <a:solidFill>
                <a:srgbClr val="0000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546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83568" y="1628800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Empresas-  </a:t>
            </a:r>
            <a:r>
              <a:rPr lang="pt-BR" sz="2800" dirty="0"/>
              <a:t>pagam sobre a folha de</a:t>
            </a:r>
          </a:p>
          <a:p>
            <a:r>
              <a:rPr lang="pt-BR" sz="2800" dirty="0"/>
              <a:t>salários, sobre o faturamento </a:t>
            </a:r>
            <a:r>
              <a:rPr lang="pt-BR" sz="2800" dirty="0" smtClean="0"/>
              <a:t>e sobre </a:t>
            </a:r>
            <a:r>
              <a:rPr lang="pt-BR" sz="2800" dirty="0"/>
              <a:t>o lucro; </a:t>
            </a:r>
          </a:p>
          <a:p>
            <a:endParaRPr lang="pt-BR" sz="2800" dirty="0" smtClean="0"/>
          </a:p>
          <a:p>
            <a:r>
              <a:rPr lang="pt-BR" sz="2800" dirty="0" smtClean="0"/>
              <a:t>Trabalhadores, que </a:t>
            </a:r>
            <a:r>
              <a:rPr lang="pt-BR" sz="2800" dirty="0"/>
              <a:t>descontam na folha de pagamento</a:t>
            </a:r>
            <a:r>
              <a:rPr lang="pt-BR" sz="2800" dirty="0" smtClean="0"/>
              <a:t>; </a:t>
            </a:r>
          </a:p>
          <a:p>
            <a:endParaRPr lang="pt-BR" sz="2800" dirty="0"/>
          </a:p>
          <a:p>
            <a:r>
              <a:rPr lang="pt-BR" sz="2800" dirty="0" smtClean="0"/>
              <a:t>Aposentados e pensionistas- </a:t>
            </a:r>
            <a:r>
              <a:rPr lang="pt-BR" sz="2800" dirty="0"/>
              <a:t>que têm </a:t>
            </a:r>
            <a:r>
              <a:rPr lang="pt-BR" sz="2800" dirty="0" smtClean="0"/>
              <a:t>salário maior;</a:t>
            </a:r>
          </a:p>
          <a:p>
            <a:endParaRPr lang="pt-BR" sz="2800" dirty="0"/>
          </a:p>
          <a:p>
            <a:r>
              <a:rPr lang="pt-BR" sz="2800" dirty="0" smtClean="0"/>
              <a:t>Receita </a:t>
            </a:r>
            <a:r>
              <a:rPr lang="pt-BR" sz="2800" dirty="0"/>
              <a:t>de </a:t>
            </a:r>
            <a:r>
              <a:rPr lang="pt-BR" sz="2800" dirty="0" smtClean="0"/>
              <a:t>prognósticos, ou </a:t>
            </a:r>
            <a:r>
              <a:rPr lang="pt-BR" sz="2800" dirty="0"/>
              <a:t>seja, da realização de negócios.</a:t>
            </a:r>
          </a:p>
        </p:txBody>
      </p:sp>
    </p:spTree>
    <p:extLst>
      <p:ext uri="{BB962C8B-B14F-4D97-AF65-F5344CB8AC3E}">
        <p14:creationId xmlns:p14="http://schemas.microsoft.com/office/powerpoint/2010/main" xmlns="" val="27841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153400" cy="990600"/>
          </a:xfrm>
        </p:spPr>
        <p:txBody>
          <a:bodyPr/>
          <a:lstStyle/>
          <a:p>
            <a:pPr eaLnBrk="1" hangingPunct="1"/>
            <a:r>
              <a:rPr lang="pt-BR" sz="2800" dirty="0" smtClean="0"/>
              <a:t>GASTO PÚBLICO EM SAÚDE</a:t>
            </a:r>
          </a:p>
        </p:txBody>
      </p:sp>
      <p:sp>
        <p:nvSpPr>
          <p:cNvPr id="210954" name="Rectangle 10"/>
          <p:cNvSpPr>
            <a:spLocks noGrp="1" noChangeArrowheads="1"/>
          </p:cNvSpPr>
          <p:nvPr>
            <p:ph sz="quarter" idx="1"/>
          </p:nvPr>
        </p:nvSpPr>
        <p:spPr>
          <a:xfrm>
            <a:off x="683568" y="2348880"/>
            <a:ext cx="7929563" cy="435768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pt-BR" sz="4200" dirty="0" smtClean="0"/>
              <a:t>O total do </a:t>
            </a:r>
            <a:r>
              <a:rPr lang="pt-BR" sz="4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gasto público com saúde no Brasil</a:t>
            </a:r>
            <a:r>
              <a:rPr lang="pt-BR" sz="4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4200" dirty="0" smtClean="0"/>
              <a:t>equivale a </a:t>
            </a:r>
          </a:p>
          <a:p>
            <a:pPr algn="ctr" eaLnBrk="1" hangingPunct="1">
              <a:buFontTx/>
              <a:buNone/>
              <a:defRPr/>
            </a:pPr>
            <a:r>
              <a:rPr lang="pt-BR" sz="4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3,6% do PIB </a:t>
            </a:r>
          </a:p>
          <a:p>
            <a:pPr algn="ctr" eaLnBrk="1" hangingPunct="1">
              <a:buFontTx/>
              <a:buNone/>
              <a:defRPr/>
            </a:pPr>
            <a:r>
              <a:rPr lang="pt-BR" dirty="0" smtClean="0"/>
              <a:t>(consolidado das três esferas de governo: federal, estadual e municipal).</a:t>
            </a:r>
          </a:p>
        </p:txBody>
      </p:sp>
    </p:spTree>
    <p:extLst>
      <p:ext uri="{BB962C8B-B14F-4D97-AF65-F5344CB8AC3E}">
        <p14:creationId xmlns:p14="http://schemas.microsoft.com/office/powerpoint/2010/main" xmlns="" val="150416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6300788" y="0"/>
            <a:ext cx="2159000" cy="908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539552" y="1951062"/>
            <a:ext cx="807243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pt-BR" sz="4000" dirty="0">
                <a:latin typeface="+mn-lt"/>
              </a:rPr>
              <a:t>"Não é possível manter toda a estrutura do SUS com gastos públicos equivalentes a </a:t>
            </a:r>
            <a:r>
              <a:rPr lang="pt-BR" sz="4000" dirty="0">
                <a:solidFill>
                  <a:srgbClr val="FF0000"/>
                </a:solidFill>
                <a:latin typeface="+mn-lt"/>
              </a:rPr>
              <a:t>3,6% </a:t>
            </a:r>
            <a:r>
              <a:rPr lang="pt-BR" sz="4000" dirty="0">
                <a:latin typeface="+mn-lt"/>
              </a:rPr>
              <a:t>do PIB, enquanto nos demais países com sistemas universais de saúde, a </a:t>
            </a:r>
            <a:r>
              <a:rPr lang="pt-BR" sz="4000" dirty="0">
                <a:solidFill>
                  <a:srgbClr val="FF0000"/>
                </a:solidFill>
                <a:latin typeface="+mn-lt"/>
              </a:rPr>
              <a:t>média é de 6,7%</a:t>
            </a:r>
            <a:r>
              <a:rPr lang="pt-BR" sz="4000" dirty="0">
                <a:latin typeface="+mn-lt"/>
              </a:rPr>
              <a:t>.</a:t>
            </a:r>
            <a:r>
              <a:rPr lang="pt-BR" sz="4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pt-BR" sz="4000" dirty="0"/>
              <a:t>"</a:t>
            </a:r>
            <a:endParaRPr lang="pt-BR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60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0864" y="1848592"/>
            <a:ext cx="770485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“...Até </a:t>
            </a:r>
            <a:r>
              <a:rPr lang="pt-BR" sz="2800" dirty="0"/>
              <a:t>que </a:t>
            </a:r>
            <a:r>
              <a:rPr lang="pt-BR" sz="2800" dirty="0" smtClean="0"/>
              <a:t>seja aprovada </a:t>
            </a:r>
            <a:r>
              <a:rPr lang="pt-BR" sz="2800" dirty="0"/>
              <a:t>a Lei de Diretrizes Orçamentárias</a:t>
            </a:r>
            <a:r>
              <a:rPr lang="pt-BR" sz="2800" dirty="0" smtClean="0"/>
              <a:t>, </a:t>
            </a:r>
            <a:r>
              <a:rPr lang="pt-BR" sz="2800" dirty="0" smtClean="0">
                <a:solidFill>
                  <a:srgbClr val="FF0000"/>
                </a:solidFill>
              </a:rPr>
              <a:t>trinta </a:t>
            </a:r>
            <a:r>
              <a:rPr lang="pt-BR" sz="2800" dirty="0">
                <a:solidFill>
                  <a:srgbClr val="FF0000"/>
                </a:solidFill>
              </a:rPr>
              <a:t>por cento</a:t>
            </a:r>
            <a:r>
              <a:rPr lang="pt-BR" sz="2800" dirty="0"/>
              <a:t>, </a:t>
            </a:r>
            <a:r>
              <a:rPr lang="pt-BR" sz="2800" dirty="0" smtClean="0"/>
              <a:t>no mínimo</a:t>
            </a:r>
            <a:r>
              <a:rPr lang="pt-BR" sz="2800" dirty="0"/>
              <a:t>, do orçamento </a:t>
            </a:r>
            <a:r>
              <a:rPr lang="pt-BR" sz="2800" dirty="0" smtClean="0"/>
              <a:t>da seguridade </a:t>
            </a:r>
            <a:r>
              <a:rPr lang="pt-BR" sz="2800" dirty="0"/>
              <a:t>social, excluído o </a:t>
            </a:r>
            <a:r>
              <a:rPr lang="pt-BR" sz="2800" dirty="0" smtClean="0"/>
              <a:t>seguro-desemprego</a:t>
            </a:r>
            <a:r>
              <a:rPr lang="pt-BR" sz="2800" dirty="0"/>
              <a:t>, serão </a:t>
            </a:r>
            <a:r>
              <a:rPr lang="pt-BR" sz="2800" dirty="0" smtClean="0"/>
              <a:t>destinados ao </a:t>
            </a:r>
            <a:r>
              <a:rPr lang="pt-BR" sz="2800" dirty="0"/>
              <a:t>setor de saúde</a:t>
            </a:r>
            <a:r>
              <a:rPr lang="pt-BR" sz="2800" dirty="0" smtClean="0"/>
              <a:t>.”</a:t>
            </a:r>
          </a:p>
          <a:p>
            <a:endParaRPr lang="pt-BR" sz="2800" dirty="0" smtClean="0"/>
          </a:p>
          <a:p>
            <a:endParaRPr lang="pt-BR" sz="2000" dirty="0"/>
          </a:p>
          <a:p>
            <a:r>
              <a:rPr lang="pt-BR" sz="2800" dirty="0" smtClean="0"/>
              <a:t>1989- Lei </a:t>
            </a:r>
            <a:r>
              <a:rPr lang="pt-BR" sz="2800" dirty="0"/>
              <a:t>de Diretrizes </a:t>
            </a:r>
            <a:r>
              <a:rPr lang="pt-BR" sz="2800" dirty="0" smtClean="0"/>
              <a:t>Orçamentárias (</a:t>
            </a:r>
            <a:r>
              <a:rPr lang="pt-BR" sz="2800" dirty="0"/>
              <a:t>LDO) </a:t>
            </a:r>
            <a:endParaRPr lang="pt-BR" sz="2800" dirty="0" smtClean="0"/>
          </a:p>
          <a:p>
            <a:r>
              <a:rPr lang="pt-BR" sz="2800" dirty="0" smtClean="0"/>
              <a:t>1990 </a:t>
            </a:r>
            <a:r>
              <a:rPr lang="pt-BR" sz="2800" dirty="0"/>
              <a:t>a 1993 ficou mantido </a:t>
            </a:r>
            <a:r>
              <a:rPr lang="pt-BR" sz="2800" dirty="0" smtClean="0"/>
              <a:t>o percentual </a:t>
            </a:r>
            <a:r>
              <a:rPr lang="pt-BR" sz="2800" dirty="0"/>
              <a:t>de 30% </a:t>
            </a:r>
            <a:endParaRPr lang="pt-BR" sz="2800" dirty="0" smtClean="0"/>
          </a:p>
          <a:p>
            <a:r>
              <a:rPr lang="pt-BR" sz="2800" dirty="0" smtClean="0"/>
              <a:t>1994 percentual </a:t>
            </a:r>
            <a:r>
              <a:rPr lang="pt-BR" sz="2800" dirty="0"/>
              <a:t>deixou de ser citado na LDO.</a:t>
            </a:r>
            <a:endParaRPr 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82880" cy="990600"/>
          </a:xfrm>
        </p:spPr>
        <p:txBody>
          <a:bodyPr>
            <a:noAutofit/>
          </a:bodyPr>
          <a:lstStyle/>
          <a:p>
            <a:r>
              <a:rPr lang="pt-BR" sz="3600" dirty="0" smtClean="0"/>
              <a:t>Art</a:t>
            </a:r>
            <a:r>
              <a:rPr lang="pt-BR" sz="3600" dirty="0"/>
              <a:t>. 55, Ato das Disposições Constitucionais Transitórias</a:t>
            </a:r>
          </a:p>
        </p:txBody>
      </p:sp>
    </p:spTree>
    <p:extLst>
      <p:ext uri="{BB962C8B-B14F-4D97-AF65-F5344CB8AC3E}">
        <p14:creationId xmlns:p14="http://schemas.microsoft.com/office/powerpoint/2010/main" xmlns="" val="20844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Déficit da saúde!?</a:t>
            </a:r>
            <a:endParaRPr lang="pt-B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938064" cy="43434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1691680" y="1844824"/>
            <a:ext cx="6984776" cy="4131568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1993- Previdência deixa de repassar a contribuição abatida em folha de pagamento.  Menos 30% do orçamento da saúde</a:t>
            </a:r>
            <a:endParaRPr lang="pt-BR" dirty="0"/>
          </a:p>
          <a:p>
            <a:r>
              <a:rPr lang="pt-BR" dirty="0" smtClean="0"/>
              <a:t>1994- Política de ajuste fiscal - Fundo Social de emergência</a:t>
            </a:r>
          </a:p>
          <a:p>
            <a:r>
              <a:rPr lang="pt-BR" dirty="0" smtClean="0"/>
              <a:t>1997- Fundo de estabilização fiscal </a:t>
            </a:r>
          </a:p>
          <a:p>
            <a:r>
              <a:rPr lang="pt-BR" dirty="0" smtClean="0"/>
              <a:t>2000- DRU – Desvinculação das receitas da união, retira 20% das contribuições da seguridade para compor o superávit primário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8952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Diante desta realidade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355976" y="2420888"/>
            <a:ext cx="4266056" cy="2448272"/>
          </a:xfrm>
        </p:spPr>
        <p:txBody>
          <a:bodyPr>
            <a:normAutofit/>
          </a:bodyPr>
          <a:lstStyle/>
          <a:p>
            <a:r>
              <a:rPr lang="pt-BR" dirty="0" smtClean="0"/>
              <a:t>Várias mecanismos, normas, emendas e leis foram propostas no afã de garantir o orçamento da saúde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3617786" cy="336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8205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CPMF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1994 – MS teve que pedir empréstimo ao Fundo de Amparo ao Trabalhador (FAT)</a:t>
            </a:r>
          </a:p>
          <a:p>
            <a:r>
              <a:rPr lang="pt-BR" dirty="0" smtClean="0"/>
              <a:t>1994 – Início da luta pela aprovação de uma contribuição adicional para o financiamento da saúde e posteriormente a previdência social</a:t>
            </a:r>
          </a:p>
          <a:p>
            <a:r>
              <a:rPr lang="pt-BR" dirty="0" smtClean="0"/>
              <a:t>1997 a 2007 - </a:t>
            </a:r>
            <a:r>
              <a:rPr lang="pt-BR" dirty="0" smtClean="0">
                <a:solidFill>
                  <a:srgbClr val="FF0000"/>
                </a:solidFill>
              </a:rPr>
              <a:t>CPMF </a:t>
            </a:r>
            <a:r>
              <a:rPr lang="pt-BR" dirty="0" smtClean="0"/>
              <a:t>– Contribuição Provisória sobre a Movimentação Financeira</a:t>
            </a:r>
          </a:p>
          <a:p>
            <a:r>
              <a:rPr lang="pt-BR" dirty="0" smtClean="0"/>
              <a:t>2000- Passa a ser desvinculada</a:t>
            </a:r>
          </a:p>
        </p:txBody>
      </p:sp>
    </p:spTree>
    <p:extLst>
      <p:ext uri="{BB962C8B-B14F-4D97-AF65-F5344CB8AC3E}">
        <p14:creationId xmlns:p14="http://schemas.microsoft.com/office/powerpoint/2010/main" xmlns="" val="283071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Emenda Constitucional 29/2000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União</a:t>
            </a:r>
          </a:p>
          <a:p>
            <a:pPr marL="0" indent="0">
              <a:buNone/>
            </a:pPr>
            <a:r>
              <a:rPr lang="pt-BR" dirty="0" smtClean="0"/>
              <a:t>2000: montante gasto em 99 + 5% PIB</a:t>
            </a:r>
          </a:p>
          <a:p>
            <a:pPr marL="0" indent="0">
              <a:buNone/>
            </a:pPr>
            <a:r>
              <a:rPr lang="pt-BR" dirty="0" smtClean="0"/>
              <a:t>2001 a 2004: montante anterior + variação do PIB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Estados</a:t>
            </a:r>
          </a:p>
          <a:p>
            <a:pPr marL="0" indent="0">
              <a:buNone/>
            </a:pPr>
            <a:r>
              <a:rPr lang="pt-BR" dirty="0" smtClean="0"/>
              <a:t>12% da receita (produto da arrecadação)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DF</a:t>
            </a:r>
            <a:r>
              <a:rPr lang="pt-BR" dirty="0" smtClean="0"/>
              <a:t> e </a:t>
            </a:r>
            <a:r>
              <a:rPr lang="pt-BR" dirty="0" smtClean="0">
                <a:solidFill>
                  <a:srgbClr val="FF0000"/>
                </a:solidFill>
              </a:rPr>
              <a:t>Municípios</a:t>
            </a:r>
          </a:p>
          <a:p>
            <a:pPr marL="0" indent="0">
              <a:buNone/>
            </a:pPr>
            <a:r>
              <a:rPr lang="pt-BR" dirty="0" smtClean="0"/>
              <a:t>15% da receita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(produto da arrecadação)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0795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2000 a 2011</a:t>
            </a:r>
            <a:endParaRPr lang="pt-BR" dirty="0"/>
          </a:p>
        </p:txBody>
      </p:sp>
      <p:pic>
        <p:nvPicPr>
          <p:cNvPr id="38914" name="Picture 2" descr="http://www.drubiali.com.br/portal/admin/fotos_noticias/20111202_17_movimento%20SU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674040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http://florespe.net/imagens/fotos/DSC075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0688"/>
            <a:ext cx="4188321" cy="314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http://www.fenafar.org.br/portal/images/stories/logoec2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45024"/>
            <a:ext cx="3096344" cy="226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715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da aula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2"/>
          </p:nvPr>
        </p:nvSpPr>
        <p:spPr>
          <a:xfrm>
            <a:off x="609600" y="3375992"/>
            <a:ext cx="3886200" cy="2645296"/>
          </a:xfrm>
        </p:spPr>
        <p:txBody>
          <a:bodyPr>
            <a:normAutofit/>
          </a:bodyPr>
          <a:lstStyle/>
          <a:p>
            <a:r>
              <a:rPr lang="pt-BR" sz="2400" dirty="0" smtClean="0"/>
              <a:t>CF 88</a:t>
            </a:r>
          </a:p>
          <a:p>
            <a:r>
              <a:rPr lang="pt-BR" sz="2400" dirty="0" smtClean="0"/>
              <a:t>Reformas fiscais</a:t>
            </a:r>
          </a:p>
          <a:p>
            <a:r>
              <a:rPr lang="pt-BR" sz="2400" dirty="0" smtClean="0"/>
              <a:t>CPMF</a:t>
            </a:r>
          </a:p>
          <a:p>
            <a:r>
              <a:rPr lang="pt-BR" sz="2400" dirty="0" smtClean="0"/>
              <a:t>EC 29</a:t>
            </a:r>
          </a:p>
          <a:p>
            <a:r>
              <a:rPr lang="pt-BR" sz="2400" dirty="0" smtClean="0"/>
              <a:t>LEI 141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4788024" y="3375992"/>
            <a:ext cx="3886200" cy="2573288"/>
          </a:xfrm>
        </p:spPr>
        <p:txBody>
          <a:bodyPr>
            <a:normAutofit/>
          </a:bodyPr>
          <a:lstStyle/>
          <a:p>
            <a:r>
              <a:rPr lang="pt-BR" sz="2400" dirty="0" err="1" smtClean="0"/>
              <a:t>NOBs</a:t>
            </a:r>
            <a:endParaRPr lang="pt-BR" sz="2400" dirty="0" smtClean="0"/>
          </a:p>
          <a:p>
            <a:r>
              <a:rPr lang="pt-BR" sz="2400" dirty="0" smtClean="0"/>
              <a:t>Pacto</a:t>
            </a:r>
          </a:p>
          <a:p>
            <a:r>
              <a:rPr lang="pt-BR" sz="2400" dirty="0" smtClean="0"/>
              <a:t>Decreto 7508</a:t>
            </a:r>
          </a:p>
          <a:p>
            <a:r>
              <a:rPr lang="pt-BR" sz="2400" dirty="0" smtClean="0"/>
              <a:t>Portaria 2488</a:t>
            </a:r>
          </a:p>
          <a:p>
            <a:r>
              <a:rPr lang="pt-BR" sz="2400" dirty="0" smtClean="0"/>
              <a:t>Portaria 953</a:t>
            </a:r>
          </a:p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1604392"/>
          </a:xfrm>
          <a:solidFill>
            <a:schemeClr val="tx2">
              <a:lumMod val="90000"/>
              <a:lumOff val="1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pt-BR" sz="2800" dirty="0" smtClean="0"/>
              <a:t>Origem dos recursos – de onde vem e qual a situação dos recursos da saúde?</a:t>
            </a:r>
            <a:endParaRPr lang="pt-BR" sz="2800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4860032" y="1780808"/>
            <a:ext cx="3886200" cy="1576184"/>
          </a:xfrm>
          <a:solidFill>
            <a:schemeClr val="accent3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pt-BR" sz="2800" dirty="0" smtClean="0"/>
              <a:t>Alocação de recursos – de que forma os recursos são alocados no interior do sistema?</a:t>
            </a:r>
            <a:endParaRPr lang="pt-BR" sz="28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1979712" y="5733256"/>
            <a:ext cx="5184576" cy="4924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600" b="1" dirty="0"/>
              <a:t>Legislação do Financiamento da </a:t>
            </a:r>
            <a:r>
              <a:rPr lang="pt-BR" sz="2600" b="1" dirty="0" smtClean="0"/>
              <a:t>SB</a:t>
            </a:r>
            <a:endParaRPr lang="pt-BR" sz="2600" b="1" dirty="0"/>
          </a:p>
        </p:txBody>
      </p:sp>
    </p:spTree>
    <p:extLst>
      <p:ext uri="{BB962C8B-B14F-4D97-AF65-F5344CB8AC3E}">
        <p14:creationId xmlns:p14="http://schemas.microsoft.com/office/powerpoint/2010/main" xmlns="" val="159094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sz="4000" dirty="0" smtClean="0"/>
              <a:t>Lei Complementar 141/2012</a:t>
            </a:r>
          </a:p>
        </p:txBody>
      </p:sp>
      <p:sp>
        <p:nvSpPr>
          <p:cNvPr id="24578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55576" y="1729333"/>
            <a:ext cx="7992888" cy="3571875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800" i="1" dirty="0" smtClean="0">
                <a:solidFill>
                  <a:srgbClr val="FF0000"/>
                </a:solidFill>
              </a:rPr>
              <a:t>Mantem a destinação </a:t>
            </a:r>
            <a:r>
              <a:rPr lang="pt-BR" sz="2800" i="1" dirty="0" smtClean="0"/>
              <a:t>de recursos estabelecida pela EC-29, </a:t>
            </a:r>
            <a:r>
              <a:rPr lang="pt-BR" sz="2800" i="1" strike="sngStrike" dirty="0" smtClean="0"/>
              <a:t>união: 10% da receita bruta</a:t>
            </a:r>
          </a:p>
          <a:p>
            <a:pPr marL="0" indent="0" eaLnBrk="1" hangingPunct="1">
              <a:buNone/>
              <a:defRPr/>
            </a:pPr>
            <a:endParaRPr lang="pt-BR" sz="1200" i="1" strike="sngStrike" dirty="0" smtClean="0"/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800" i="1" dirty="0" smtClean="0"/>
              <a:t>Define </a:t>
            </a:r>
            <a:r>
              <a:rPr lang="pt-BR" sz="2800" i="1" dirty="0" smtClean="0">
                <a:solidFill>
                  <a:srgbClr val="00B050"/>
                </a:solidFill>
              </a:rPr>
              <a:t>o que são gastos em saúde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pt-BR" sz="1800" i="1" dirty="0" smtClean="0"/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800" i="1" dirty="0" smtClean="0"/>
              <a:t>Estabelece </a:t>
            </a:r>
            <a:r>
              <a:rPr lang="pt-BR" sz="2800" i="1" dirty="0" smtClean="0">
                <a:solidFill>
                  <a:srgbClr val="7030A0"/>
                </a:solidFill>
              </a:rPr>
              <a:t>equidade orçamentária</a:t>
            </a:r>
            <a:r>
              <a:rPr lang="pt-BR" sz="2800" i="1" dirty="0" smtClean="0"/>
              <a:t>: considera as dimensões epidemiológica, demográfica, socioeconômica e espacial e a capacidade de oferta de ações e serviços de saúde</a:t>
            </a:r>
          </a:p>
        </p:txBody>
      </p:sp>
    </p:spTree>
    <p:extLst>
      <p:ext uri="{BB962C8B-B14F-4D97-AF65-F5344CB8AC3E}">
        <p14:creationId xmlns:p14="http://schemas.microsoft.com/office/powerpoint/2010/main" xmlns="" val="426556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sz="3600" dirty="0" smtClean="0"/>
              <a:t>Lei Complementar 141/2012</a:t>
            </a:r>
          </a:p>
        </p:txBody>
      </p:sp>
      <p:sp>
        <p:nvSpPr>
          <p:cNvPr id="24578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873349"/>
            <a:ext cx="8352928" cy="357187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pt-BR" sz="2800" i="1" dirty="0"/>
              <a:t>Reforça a importância do </a:t>
            </a:r>
            <a:r>
              <a:rPr lang="pt-BR" sz="2800" i="1" dirty="0">
                <a:solidFill>
                  <a:srgbClr val="C00000"/>
                </a:solidFill>
              </a:rPr>
              <a:t>SIOPS,</a:t>
            </a:r>
            <a:r>
              <a:rPr lang="pt-BR" sz="2800" i="1" dirty="0"/>
              <a:t> visando transparência e estabelecendo o cálculo de repasses </a:t>
            </a:r>
            <a:endParaRPr lang="pt-BR" sz="2800" i="1" dirty="0" smtClean="0"/>
          </a:p>
          <a:p>
            <a:pPr>
              <a:buFont typeface="Wingdings" pitchFamily="2" charset="2"/>
              <a:buChar char="ü"/>
              <a:defRPr/>
            </a:pPr>
            <a:endParaRPr lang="pt-BR" sz="900" i="1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800" i="1" dirty="0" smtClean="0">
                <a:solidFill>
                  <a:srgbClr val="FF0000"/>
                </a:solidFill>
              </a:rPr>
              <a:t>Dispõem sanções pelo descumprimento </a:t>
            </a:r>
            <a:r>
              <a:rPr lang="pt-BR" sz="2800" i="1" dirty="0" smtClean="0"/>
              <a:t>das diretrizes estabelecidas nesta lei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pt-BR" sz="900" i="1" dirty="0" smtClean="0"/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800" i="1" dirty="0" smtClean="0"/>
              <a:t>Reforça a </a:t>
            </a:r>
            <a:r>
              <a:rPr lang="pt-BR" sz="2800" i="1" dirty="0" smtClean="0">
                <a:solidFill>
                  <a:srgbClr val="FF0000"/>
                </a:solidFill>
              </a:rPr>
              <a:t>importância do controle social- </a:t>
            </a:r>
            <a:r>
              <a:rPr lang="pt-BR" sz="2800" i="1" dirty="0" smtClean="0"/>
              <a:t>estabelece que os conselhos irão avaliar a cada 4 meses os relatórios consolidados da execução financeira</a:t>
            </a:r>
          </a:p>
        </p:txBody>
      </p:sp>
    </p:spTree>
    <p:extLst>
      <p:ext uri="{BB962C8B-B14F-4D97-AF65-F5344CB8AC3E}">
        <p14:creationId xmlns:p14="http://schemas.microsoft.com/office/powerpoint/2010/main" xmlns="" val="259917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edufsm.org.br/inc/fotoresize.php?imagem=http://www.sedufsm.org.br/midia/2011/09/F30-293.jpg&amp;tmh=4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803" y="692696"/>
            <a:ext cx="7672637" cy="543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39552" y="4365104"/>
            <a:ext cx="2401778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Saúde recebe menos de 17% do OSS e cerca de 5% da receita da União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274678" y="4748951"/>
            <a:ext cx="2401778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DRU – Ajuste fiscal desvincula  20% do OSS</a:t>
            </a:r>
          </a:p>
        </p:txBody>
      </p:sp>
    </p:spTree>
    <p:extLst>
      <p:ext uri="{BB962C8B-B14F-4D97-AF65-F5344CB8AC3E}">
        <p14:creationId xmlns:p14="http://schemas.microsoft.com/office/powerpoint/2010/main" xmlns="" val="128752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dirty="0" smtClean="0"/>
              <a:t>ALOCAÇÃO DE RECURSOS NO SUS</a:t>
            </a:r>
          </a:p>
        </p:txBody>
      </p:sp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6300788" y="0"/>
            <a:ext cx="2159000" cy="908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5486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332656"/>
            <a:ext cx="2232249" cy="990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pt-BR" sz="4000" dirty="0" smtClean="0"/>
              <a:t>PRÉ SUS</a:t>
            </a:r>
          </a:p>
        </p:txBody>
      </p:sp>
      <p:sp>
        <p:nvSpPr>
          <p:cNvPr id="210954" name="Rectangle 10"/>
          <p:cNvSpPr>
            <a:spLocks noGrp="1" noChangeArrowheads="1"/>
          </p:cNvSpPr>
          <p:nvPr>
            <p:ph sz="quarter" idx="4294967295"/>
          </p:nvPr>
        </p:nvSpPr>
        <p:spPr>
          <a:xfrm>
            <a:off x="1214438" y="1643063"/>
            <a:ext cx="7929562" cy="4641850"/>
          </a:xfrm>
        </p:spPr>
        <p:txBody>
          <a:bodyPr/>
          <a:lstStyle/>
          <a:p>
            <a:pPr eaLnBrk="1" hangingPunct="1">
              <a:defRPr/>
            </a:pPr>
            <a:endParaRPr lang="pt-BR" sz="4000" i="1" kern="1200" dirty="0" smtClean="0"/>
          </a:p>
          <a:p>
            <a:pPr eaLnBrk="1" hangingPunct="1">
              <a:defRPr/>
            </a:pPr>
            <a:endParaRPr lang="pt-BR" sz="4000" i="1" kern="1200" dirty="0"/>
          </a:p>
        </p:txBody>
      </p:sp>
      <p:sp>
        <p:nvSpPr>
          <p:cNvPr id="9219" name="Rectangle 9"/>
          <p:cNvSpPr>
            <a:spLocks noChangeArrowheads="1"/>
          </p:cNvSpPr>
          <p:nvPr/>
        </p:nvSpPr>
        <p:spPr bwMode="auto">
          <a:xfrm>
            <a:off x="6300788" y="0"/>
            <a:ext cx="2159000" cy="908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pic>
        <p:nvPicPr>
          <p:cNvPr id="29698" name="Picture 2" descr="http://i.cdn.turner.com/cnn/2010/POLITICS/03/18/explainer.health.care.compromise/story.healthcare.bill.afp.g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479"/>
          <a:stretch/>
        </p:blipFill>
        <p:spPr bwMode="auto">
          <a:xfrm rot="16200000">
            <a:off x="2442883" y="1131869"/>
            <a:ext cx="5880657" cy="4282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7544" y="1506264"/>
            <a:ext cx="23042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Centralização no orçamento da União</a:t>
            </a:r>
          </a:p>
          <a:p>
            <a:endParaRPr lang="pt-BR" sz="2400" dirty="0"/>
          </a:p>
          <a:p>
            <a:r>
              <a:rPr lang="pt-BR" sz="2400" dirty="0" smtClean="0"/>
              <a:t>Pagamento com base no número de procedimentos</a:t>
            </a:r>
          </a:p>
          <a:p>
            <a:endParaRPr lang="pt-BR" sz="2400" dirty="0"/>
          </a:p>
          <a:p>
            <a:r>
              <a:rPr lang="pt-BR" sz="2400" dirty="0" smtClean="0"/>
              <a:t>Modelo de seguro social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52620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8080/90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988840"/>
            <a:ext cx="8153400" cy="1612776"/>
          </a:xfrm>
        </p:spPr>
        <p:txBody>
          <a:bodyPr>
            <a:noAutofit/>
          </a:bodyPr>
          <a:lstStyle/>
          <a:p>
            <a:r>
              <a:rPr lang="pt-BR" sz="2400" dirty="0" err="1" smtClean="0"/>
              <a:t>Art</a:t>
            </a:r>
            <a:r>
              <a:rPr lang="pt-BR" sz="2400" dirty="0" smtClean="0"/>
              <a:t> 31- Dispõem que os </a:t>
            </a:r>
            <a:r>
              <a:rPr lang="pt-BR" sz="2400" dirty="0" smtClean="0">
                <a:solidFill>
                  <a:srgbClr val="FF0000"/>
                </a:solidFill>
              </a:rPr>
              <a:t>recursos do SUS </a:t>
            </a:r>
            <a:r>
              <a:rPr lang="pt-BR" sz="2400" dirty="0" smtClean="0"/>
              <a:t>virão do orçamento da </a:t>
            </a:r>
            <a:r>
              <a:rPr lang="pt-BR" sz="2400" dirty="0" smtClean="0">
                <a:solidFill>
                  <a:srgbClr val="FF0000"/>
                </a:solidFill>
              </a:rPr>
              <a:t>seguridade social </a:t>
            </a:r>
          </a:p>
          <a:p>
            <a:r>
              <a:rPr lang="pt-BR" sz="2400" dirty="0" err="1" smtClean="0"/>
              <a:t>Art</a:t>
            </a:r>
            <a:r>
              <a:rPr lang="pt-BR" sz="2400" dirty="0" smtClean="0"/>
              <a:t> 32- Descreve </a:t>
            </a:r>
            <a:r>
              <a:rPr lang="pt-BR" sz="2400" dirty="0"/>
              <a:t>quais as </a:t>
            </a:r>
            <a:r>
              <a:rPr lang="pt-BR" sz="2400" dirty="0">
                <a:solidFill>
                  <a:srgbClr val="FF0000"/>
                </a:solidFill>
              </a:rPr>
              <a:t>fontes deste </a:t>
            </a:r>
            <a:r>
              <a:rPr lang="pt-BR" sz="2400" dirty="0" smtClean="0">
                <a:solidFill>
                  <a:srgbClr val="FF0000"/>
                </a:solidFill>
              </a:rPr>
              <a:t>orçamento</a:t>
            </a:r>
          </a:p>
          <a:p>
            <a:r>
              <a:rPr lang="pt-BR" sz="2400" dirty="0" err="1" smtClean="0"/>
              <a:t>Art</a:t>
            </a:r>
            <a:r>
              <a:rPr lang="pt-BR" sz="2400" dirty="0" smtClean="0"/>
              <a:t> 33- Estabelece que o movimento financeiro deve ser fiscalizado pelos conselhos de saúde</a:t>
            </a:r>
          </a:p>
          <a:p>
            <a:pPr marL="0" indent="0">
              <a:buNone/>
            </a:pPr>
            <a:r>
              <a:rPr lang="pt-BR" sz="2400" dirty="0"/>
              <a:t> </a:t>
            </a:r>
            <a:r>
              <a:rPr lang="pt-BR" sz="2400" dirty="0" smtClean="0"/>
              <a:t>          E que os </a:t>
            </a:r>
            <a:r>
              <a:rPr lang="pt-BR" sz="2400" dirty="0" err="1" smtClean="0"/>
              <a:t>getores</a:t>
            </a:r>
            <a:r>
              <a:rPr lang="pt-BR" sz="2400" dirty="0" smtClean="0"/>
              <a:t> do MS farão a movimentação dos recursos através do </a:t>
            </a:r>
            <a:r>
              <a:rPr lang="pt-BR" sz="2400" dirty="0" smtClean="0">
                <a:solidFill>
                  <a:srgbClr val="FF0000"/>
                </a:solidFill>
              </a:rPr>
              <a:t>FNS</a:t>
            </a:r>
          </a:p>
          <a:p>
            <a:r>
              <a:rPr lang="pt-BR" sz="2400" b="1" dirty="0" err="1" smtClean="0"/>
              <a:t>Art</a:t>
            </a:r>
            <a:r>
              <a:rPr lang="pt-BR" sz="2400" b="1" dirty="0" smtClean="0"/>
              <a:t> 35- Estabelece </a:t>
            </a:r>
            <a:r>
              <a:rPr lang="pt-BR" sz="2400" b="1" dirty="0" smtClean="0">
                <a:solidFill>
                  <a:srgbClr val="FF0000"/>
                </a:solidFill>
              </a:rPr>
              <a:t>critérios para a transferência fundo a fundo de união</a:t>
            </a:r>
            <a:r>
              <a:rPr lang="pt-BR" sz="2400" b="1" dirty="0" smtClean="0"/>
              <a:t> para estados e municípios e de estados para municípios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96636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8142/90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sz="3100" dirty="0" smtClean="0"/>
              <a:t>Dispõem sobre as formas de alocação de recursos financeiros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Despesas do MS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Investimentos previstos na lei orçamentária de iniciativa do poder legislativo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Investimentos previstos no Plano Quinquenal do MS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>
                <a:solidFill>
                  <a:srgbClr val="FF0000"/>
                </a:solidFill>
              </a:rPr>
              <a:t>Cobertura de ações e serviços a serem implementados pelos municípios</a:t>
            </a:r>
          </a:p>
          <a:p>
            <a:r>
              <a:rPr lang="pt-BR" sz="3000" dirty="0" smtClean="0"/>
              <a:t>Para custear tais ações: 70% recursos municípios, 30% estados</a:t>
            </a:r>
          </a:p>
          <a:p>
            <a:r>
              <a:rPr lang="pt-BR" sz="3000" dirty="0" smtClean="0"/>
              <a:t>Para receber os recursos, estados e municípios precisam ter: </a:t>
            </a:r>
            <a:r>
              <a:rPr lang="pt-BR" sz="3000" dirty="0" smtClean="0">
                <a:solidFill>
                  <a:srgbClr val="FF0000"/>
                </a:solidFill>
              </a:rPr>
              <a:t>fundo de saúde, conselho de saúde, plano de saúde, relatórios de gestão</a:t>
            </a:r>
            <a:r>
              <a:rPr lang="pt-BR" sz="3000" dirty="0" smtClean="0"/>
              <a:t>... </a:t>
            </a:r>
          </a:p>
        </p:txBody>
      </p:sp>
    </p:spTree>
    <p:extLst>
      <p:ext uri="{BB962C8B-B14F-4D97-AF65-F5344CB8AC3E}">
        <p14:creationId xmlns:p14="http://schemas.microsoft.com/office/powerpoint/2010/main" xmlns="" val="36216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NOB 91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2047744"/>
            <a:ext cx="4608512" cy="3181456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Muda da transferência fundo a fundo para a transferência negociada - </a:t>
            </a:r>
            <a:r>
              <a:rPr lang="pt-BR" dirty="0">
                <a:solidFill>
                  <a:srgbClr val="FF0000"/>
                </a:solidFill>
              </a:rPr>
              <a:t>Pagamento por procedimento</a:t>
            </a:r>
            <a:endParaRPr lang="pt-BR" dirty="0" smtClean="0"/>
          </a:p>
          <a:p>
            <a:r>
              <a:rPr lang="pt-BR" dirty="0" smtClean="0"/>
              <a:t>Ativ. Ambulatoriais- Tabela</a:t>
            </a:r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 smtClean="0"/>
              <a:t>AIH</a:t>
            </a:r>
          </a:p>
          <a:p>
            <a:r>
              <a:rPr lang="pt-BR" dirty="0" smtClean="0"/>
              <a:t>SIH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220072" y="2420888"/>
            <a:ext cx="3384376" cy="20621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200" dirty="0" smtClean="0"/>
              <a:t>Retrocesso ao processo de Municipalização e Descentralização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99636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NOB 93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pt-BR" dirty="0" smtClean="0"/>
              <a:t>Criação dos colegiados gestores CIB &amp; CIT</a:t>
            </a:r>
          </a:p>
          <a:p>
            <a:r>
              <a:rPr lang="pt-BR" dirty="0"/>
              <a:t>3 modalidades de gestão para os municípios (incipiente, parcial e semiplena) e 2 para os estados (parcial e semiplena), </a:t>
            </a:r>
            <a:r>
              <a:rPr lang="pt-BR" dirty="0" smtClean="0"/>
              <a:t>“Criação” de mecanismos de</a:t>
            </a:r>
            <a:r>
              <a:rPr lang="pt-BR" dirty="0" smtClean="0">
                <a:solidFill>
                  <a:srgbClr val="FF0000"/>
                </a:solidFill>
              </a:rPr>
              <a:t> transferência fundo a fundo</a:t>
            </a:r>
            <a:r>
              <a:rPr lang="pt-BR" dirty="0" smtClean="0"/>
              <a:t> – gestão </a:t>
            </a:r>
            <a:r>
              <a:rPr lang="pt-BR" dirty="0" err="1" smtClean="0"/>
              <a:t>semi-plena</a:t>
            </a:r>
            <a:endParaRPr lang="pt-BR" dirty="0" smtClean="0"/>
          </a:p>
          <a:p>
            <a:r>
              <a:rPr lang="pt-BR" dirty="0" smtClean="0"/>
              <a:t>FAE (fator de apoio ao estado)</a:t>
            </a:r>
          </a:p>
          <a:p>
            <a:r>
              <a:rPr lang="pt-BR" dirty="0" smtClean="0"/>
              <a:t>SIA – faz o cadastro e controle do orçamento (pagamento com base em série histórica)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Financiamento com base em procedimentos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6" name="Texto explicativo em elipse 5"/>
          <p:cNvSpPr/>
          <p:nvPr/>
        </p:nvSpPr>
        <p:spPr>
          <a:xfrm>
            <a:off x="6012160" y="116632"/>
            <a:ext cx="2448272" cy="1395536"/>
          </a:xfrm>
          <a:prstGeom prst="wedgeEllipse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084168" y="478413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Novo impulso na DESCENTRALIZAÇÃO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89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NOB 96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Promove a descentralização – divide responsabilidades, integra e organiza o sistema.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PAB</a:t>
            </a:r>
          </a:p>
          <a:p>
            <a:r>
              <a:rPr lang="pt-BR" dirty="0" smtClean="0"/>
              <a:t>PPI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Incentivo a pagamento com base em programas - PACS e PSF </a:t>
            </a:r>
          </a:p>
          <a:p>
            <a:r>
              <a:rPr lang="pt-BR" dirty="0" smtClean="0"/>
              <a:t>Habilitação dos municípios a um tipo de gestão, fortalecendo a descentralização através do financiamento fundo a fundo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74740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704528" y="1600200"/>
            <a:ext cx="7259960" cy="990600"/>
          </a:xfrm>
        </p:spPr>
        <p:txBody>
          <a:bodyPr/>
          <a:lstStyle/>
          <a:p>
            <a:r>
              <a:rPr lang="pt-BR" dirty="0" smtClean="0"/>
              <a:t>Origem dos recursos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382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153400" cy="990600"/>
          </a:xfrm>
        </p:spPr>
        <p:txBody>
          <a:bodyPr/>
          <a:lstStyle/>
          <a:p>
            <a:pPr algn="ctr"/>
            <a:r>
              <a:rPr lang="pt-BR" dirty="0" smtClean="0"/>
              <a:t>PAB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611560" y="1556792"/>
            <a:ext cx="8153400" cy="1900237"/>
          </a:xfrm>
        </p:spPr>
        <p:txBody>
          <a:bodyPr/>
          <a:lstStyle/>
          <a:p>
            <a:r>
              <a:rPr lang="pt-BR" dirty="0" smtClean="0"/>
              <a:t>Estabelece um </a:t>
            </a:r>
            <a:r>
              <a:rPr lang="pt-BR" dirty="0" smtClean="0">
                <a:solidFill>
                  <a:srgbClr val="FF0000"/>
                </a:solidFill>
              </a:rPr>
              <a:t>valor </a:t>
            </a:r>
            <a:r>
              <a:rPr lang="pt-BR" i="1" dirty="0" smtClean="0">
                <a:solidFill>
                  <a:srgbClr val="FF0000"/>
                </a:solidFill>
              </a:rPr>
              <a:t>per capta </a:t>
            </a:r>
            <a:r>
              <a:rPr lang="pt-BR" dirty="0" smtClean="0"/>
              <a:t>a ser transferido </a:t>
            </a:r>
            <a:r>
              <a:rPr lang="pt-BR" dirty="0" smtClean="0">
                <a:solidFill>
                  <a:srgbClr val="FF0000"/>
                </a:solidFill>
              </a:rPr>
              <a:t>fundo a fundo </a:t>
            </a:r>
            <a:r>
              <a:rPr lang="pt-BR" dirty="0" smtClean="0"/>
              <a:t>para os municípios para o financiamento de procedimentos e ações desenvolvidos na </a:t>
            </a:r>
            <a:r>
              <a:rPr lang="pt-BR" dirty="0" smtClean="0">
                <a:solidFill>
                  <a:srgbClr val="FF0000"/>
                </a:solidFill>
              </a:rPr>
              <a:t>atenção básica</a:t>
            </a:r>
            <a:endParaRPr lang="pt-BR" i="1" dirty="0">
              <a:solidFill>
                <a:srgbClr val="FF0000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4094584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/>
              <a:t>Incentivo ao PACS e PSF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7536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PPI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612648" y="2101552"/>
            <a:ext cx="8153400" cy="4495800"/>
          </a:xfrm>
        </p:spPr>
        <p:txBody>
          <a:bodyPr/>
          <a:lstStyle/>
          <a:p>
            <a:r>
              <a:rPr lang="pt-BR" dirty="0" smtClean="0"/>
              <a:t>Propõem a PPI como forma de traduzir a responsabilidade de municípios e estados como </a:t>
            </a:r>
            <a:r>
              <a:rPr lang="pt-BR" dirty="0" smtClean="0">
                <a:solidFill>
                  <a:srgbClr val="FF0000"/>
                </a:solidFill>
              </a:rPr>
              <a:t>garantia de acesso da população </a:t>
            </a:r>
            <a:r>
              <a:rPr lang="pt-BR" dirty="0" smtClean="0"/>
              <a:t>aos SS , quer pela oferta no município, quer pelo encaminhamento a outros municípios 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Estimula a regionalização e a </a:t>
            </a:r>
            <a:r>
              <a:rPr lang="pt-BR" dirty="0" err="1" smtClean="0">
                <a:solidFill>
                  <a:srgbClr val="FF0000"/>
                </a:solidFill>
              </a:rPr>
              <a:t>pactuação</a:t>
            </a:r>
            <a:r>
              <a:rPr lang="pt-BR" dirty="0" smtClean="0">
                <a:solidFill>
                  <a:srgbClr val="FF0000"/>
                </a:solidFill>
              </a:rPr>
              <a:t> entre estados e municípios para a alocação de recursos</a:t>
            </a:r>
          </a:p>
        </p:txBody>
      </p:sp>
    </p:spTree>
    <p:extLst>
      <p:ext uri="{BB962C8B-B14F-4D97-AF65-F5344CB8AC3E}">
        <p14:creationId xmlns:p14="http://schemas.microsoft.com/office/powerpoint/2010/main" xmlns="" val="70422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dirty="0" smtClean="0"/>
              <a:t>Portaria 3983/98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57188" y="2149971"/>
            <a:ext cx="8358187" cy="1207021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pt-BR" sz="3600" i="1" dirty="0" smtClean="0"/>
              <a:t>	Estabelece o </a:t>
            </a:r>
            <a:r>
              <a:rPr lang="pt-BR" sz="3600" i="1" dirty="0" smtClean="0">
                <a:solidFill>
                  <a:srgbClr val="FF0000"/>
                </a:solidFill>
              </a:rPr>
              <a:t>PAB fixo </a:t>
            </a:r>
            <a:r>
              <a:rPr lang="pt-BR" sz="3600" i="1" dirty="0" smtClean="0"/>
              <a:t>e o </a:t>
            </a:r>
            <a:r>
              <a:rPr lang="pt-BR" sz="3600" i="1" dirty="0" smtClean="0">
                <a:solidFill>
                  <a:srgbClr val="FF0000"/>
                </a:solidFill>
              </a:rPr>
              <a:t>PAB variável</a:t>
            </a:r>
            <a:endParaRPr lang="pt-BR" sz="3600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6300788" y="0"/>
            <a:ext cx="2159000" cy="908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Texto explicativo em forma de nuvem 1"/>
          <p:cNvSpPr/>
          <p:nvPr/>
        </p:nvSpPr>
        <p:spPr>
          <a:xfrm>
            <a:off x="3419872" y="3805208"/>
            <a:ext cx="4896544" cy="2504112"/>
          </a:xfrm>
          <a:prstGeom prst="cloudCallout">
            <a:avLst>
              <a:gd name="adj1" fmla="val 651"/>
              <a:gd name="adj2" fmla="val -915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Incentivo e orientação para a AB</a:t>
            </a:r>
          </a:p>
          <a:p>
            <a:pPr algn="ctr"/>
            <a:r>
              <a:rPr lang="pt-BR" sz="2400" b="1" dirty="0" smtClean="0"/>
              <a:t>Município - 70% do custeio da SF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xmlns="" val="346277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791072"/>
            <a:ext cx="8401050" cy="1637928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pt-BR" sz="3600" i="1" dirty="0" smtClean="0"/>
              <a:t> Dados de 2005-2006- municípios gastaram 30% + que o mínimo constitucional</a:t>
            </a:r>
            <a:endParaRPr lang="pt-BR" sz="3600" dirty="0" smtClean="0">
              <a:latin typeface="Script MT Bold" pitchFamily="66" charset="0"/>
            </a:endParaRPr>
          </a:p>
        </p:txBody>
      </p:sp>
      <p:sp>
        <p:nvSpPr>
          <p:cNvPr id="11268" name="Rectangle 9"/>
          <p:cNvSpPr>
            <a:spLocks noChangeArrowheads="1"/>
          </p:cNvSpPr>
          <p:nvPr/>
        </p:nvSpPr>
        <p:spPr bwMode="auto">
          <a:xfrm>
            <a:off x="6300788" y="0"/>
            <a:ext cx="2159000" cy="908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4524553"/>
              </p:ext>
            </p:extLst>
          </p:nvPr>
        </p:nvGraphicFramePr>
        <p:xfrm>
          <a:off x="1115617" y="3501008"/>
          <a:ext cx="6840759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53"/>
                <a:gridCol w="2280253"/>
                <a:gridCol w="2280253"/>
              </a:tblGrid>
              <a:tr h="370840">
                <a:tc>
                  <a:txBody>
                    <a:bodyPr/>
                    <a:lstStyle/>
                    <a:p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Mínimo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Gasto</a:t>
                      </a:r>
                      <a:r>
                        <a:rPr lang="pt-BR" sz="2400" baseline="0" dirty="0" smtClean="0"/>
                        <a:t> </a:t>
                      </a:r>
                      <a:r>
                        <a:rPr lang="pt-BR" sz="2400" baseline="0" dirty="0" err="1" smtClean="0"/>
                        <a:t>relizado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2005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R$ 16 milhões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R$ 20 milhões</a:t>
                      </a:r>
                      <a:endParaRPr lang="pt-B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2006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R$ 17,7 milhões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R$ 23,7 milhões</a:t>
                      </a:r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0061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sz="3600" dirty="0" smtClean="0"/>
              <a:t>PACTO PELA SAÚDE (2006)</a:t>
            </a:r>
          </a:p>
        </p:txBody>
      </p:sp>
      <p:sp>
        <p:nvSpPr>
          <p:cNvPr id="210954" name="Rectangle 10"/>
          <p:cNvSpPr>
            <a:spLocks noGrp="1" noChangeArrowheads="1"/>
          </p:cNvSpPr>
          <p:nvPr>
            <p:ph sz="quarter" idx="1"/>
          </p:nvPr>
        </p:nvSpPr>
        <p:spPr>
          <a:xfrm>
            <a:off x="395536" y="2149971"/>
            <a:ext cx="8358187" cy="2287141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3200" i="1" dirty="0" smtClean="0"/>
              <a:t>Pacto pela vida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3200" i="1" dirty="0" smtClean="0"/>
              <a:t>Pacto em defesa do SUS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3200" i="1" dirty="0" smtClean="0"/>
              <a:t>Pacto pela gestão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pt-BR" sz="3200" i="1" dirty="0"/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3200" i="1" dirty="0" smtClean="0"/>
              <a:t>Pactuado todo ano através do </a:t>
            </a:r>
            <a:r>
              <a:rPr lang="pt-BR" sz="3200" i="1" dirty="0" smtClean="0">
                <a:solidFill>
                  <a:srgbClr val="FF0000"/>
                </a:solidFill>
              </a:rPr>
              <a:t>TCG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3200" i="1" dirty="0" smtClean="0">
                <a:solidFill>
                  <a:srgbClr val="FF0000"/>
                </a:solidFill>
              </a:rPr>
              <a:t>Termo de Compromisso de Gestão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3200" i="1" dirty="0" smtClean="0"/>
              <a:t>Cria os Colegiados de Gestão Regional</a:t>
            </a:r>
          </a:p>
        </p:txBody>
      </p:sp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6300788" y="0"/>
            <a:ext cx="2159000" cy="908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3464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228600"/>
            <a:ext cx="8153400" cy="9906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pt-BR" sz="3200" dirty="0" smtClean="0"/>
              <a:t>PACTO EM DEFESA DO SUS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4294967295"/>
          </p:nvPr>
        </p:nvSpPr>
        <p:spPr>
          <a:xfrm>
            <a:off x="467544" y="1455862"/>
            <a:ext cx="4985048" cy="2189162"/>
          </a:xfrm>
        </p:spPr>
        <p:txBody>
          <a:bodyPr>
            <a:noAutofit/>
          </a:bodyPr>
          <a:lstStyle/>
          <a:p>
            <a:r>
              <a:rPr lang="pt-BR" sz="2800" dirty="0" smtClean="0"/>
              <a:t>Regulamentação da EC29</a:t>
            </a:r>
          </a:p>
          <a:p>
            <a:r>
              <a:rPr lang="pt-BR" sz="2800" dirty="0" smtClean="0"/>
              <a:t>Garantir o incremento dos recursos orçamentários para a saúde</a:t>
            </a:r>
          </a:p>
          <a:p>
            <a:pPr>
              <a:buFont typeface="Wingdings" pitchFamily="2" charset="2"/>
              <a:buChar char="Ø"/>
            </a:pPr>
            <a:endParaRPr lang="pt-BR" sz="2800" dirty="0"/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sz="2800" dirty="0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323528" y="3518520"/>
            <a:ext cx="8153400" cy="990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>
                <a:solidFill>
                  <a:schemeClr val="bg1"/>
                </a:solidFill>
              </a:rPr>
              <a:t>PACTO PELA GESTÃO</a:t>
            </a:r>
          </a:p>
        </p:txBody>
      </p:sp>
      <p:sp>
        <p:nvSpPr>
          <p:cNvPr id="7" name="Espaço Reservado para Conteúdo 1"/>
          <p:cNvSpPr txBox="1">
            <a:spLocks/>
          </p:cNvSpPr>
          <p:nvPr/>
        </p:nvSpPr>
        <p:spPr>
          <a:xfrm>
            <a:off x="667072" y="4624536"/>
            <a:ext cx="8153400" cy="21888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pt-BR" dirty="0" smtClean="0"/>
              <a:t>Diretrizes do financiamento tripartite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Regionalização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Integra em grandes blocos o financiamento federal</a:t>
            </a:r>
          </a:p>
          <a:p>
            <a:pPr marL="0" indent="0">
              <a:buFont typeface="Wingdings"/>
              <a:buNone/>
            </a:pPr>
            <a:endParaRPr lang="pt-BR" dirty="0" smtClean="0"/>
          </a:p>
          <a:p>
            <a:pPr marL="0" indent="0">
              <a:buFont typeface="Wingdings"/>
              <a:buNone/>
            </a:pPr>
            <a:endParaRPr lang="pt-BR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8355" y="908050"/>
            <a:ext cx="3048000" cy="304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135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323528" y="1163414"/>
            <a:ext cx="8496300" cy="464185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BR" sz="2600" dirty="0" smtClean="0"/>
              <a:t>1</a:t>
            </a:r>
            <a:r>
              <a:rPr lang="pt-BR" sz="2600" dirty="0"/>
              <a:t>) </a:t>
            </a:r>
            <a:r>
              <a:rPr lang="pt-BR" sz="2600" dirty="0">
                <a:solidFill>
                  <a:srgbClr val="FF0000"/>
                </a:solidFill>
              </a:rPr>
              <a:t>Atenção Básica</a:t>
            </a:r>
            <a:r>
              <a:rPr lang="pt-BR" sz="2600" dirty="0"/>
              <a:t>, composto por: </a:t>
            </a:r>
            <a:r>
              <a:rPr lang="pt-BR" sz="2600" dirty="0" smtClean="0"/>
              <a:t>PAB Fixo e  </a:t>
            </a:r>
            <a:r>
              <a:rPr lang="pt-BR" sz="2600" dirty="0"/>
              <a:t>PAB </a:t>
            </a:r>
            <a:r>
              <a:rPr lang="pt-BR" sz="2600" dirty="0" smtClean="0"/>
              <a:t>Variável</a:t>
            </a:r>
            <a:endParaRPr lang="pt-BR" sz="2600" dirty="0"/>
          </a:p>
          <a:p>
            <a:pPr marL="0" indent="0">
              <a:lnSpc>
                <a:spcPct val="120000"/>
              </a:lnSpc>
              <a:buNone/>
            </a:pPr>
            <a:r>
              <a:rPr lang="pt-BR" sz="2600" dirty="0"/>
              <a:t>2) </a:t>
            </a:r>
            <a:r>
              <a:rPr lang="pt-BR" sz="2600" dirty="0">
                <a:solidFill>
                  <a:srgbClr val="FF0000"/>
                </a:solidFill>
              </a:rPr>
              <a:t>Atenção de Média e Alta Complexidade Ambulatorial e </a:t>
            </a:r>
            <a:r>
              <a:rPr lang="pt-BR" sz="2600" dirty="0" smtClean="0">
                <a:solidFill>
                  <a:srgbClr val="FF0000"/>
                </a:solidFill>
              </a:rPr>
              <a:t>Hospitalar</a:t>
            </a:r>
            <a:r>
              <a:rPr lang="pt-BR" sz="2600" dirty="0" smtClean="0"/>
              <a:t> MAC e FAEC</a:t>
            </a:r>
            <a:endParaRPr lang="pt-BR" sz="2600" dirty="0"/>
          </a:p>
          <a:p>
            <a:pPr marL="0" indent="0">
              <a:lnSpc>
                <a:spcPct val="120000"/>
              </a:lnSpc>
              <a:buNone/>
            </a:pPr>
            <a:r>
              <a:rPr lang="pt-BR" sz="2600" dirty="0"/>
              <a:t>3) </a:t>
            </a:r>
            <a:r>
              <a:rPr lang="pt-BR" sz="2600" dirty="0">
                <a:solidFill>
                  <a:srgbClr val="FF0000"/>
                </a:solidFill>
              </a:rPr>
              <a:t>Vigilância em </a:t>
            </a:r>
            <a:r>
              <a:rPr lang="pt-BR" sz="2600" dirty="0" smtClean="0">
                <a:solidFill>
                  <a:srgbClr val="FF0000"/>
                </a:solidFill>
              </a:rPr>
              <a:t>Saúde:</a:t>
            </a:r>
            <a:r>
              <a:rPr lang="pt-BR" sz="2600" dirty="0" smtClean="0"/>
              <a:t> Vigilância </a:t>
            </a:r>
            <a:r>
              <a:rPr lang="pt-BR" sz="2600" dirty="0"/>
              <a:t>Epidemiológica e Ambiental em Saúde </a:t>
            </a:r>
            <a:r>
              <a:rPr lang="pt-BR" sz="2600" dirty="0" smtClean="0"/>
              <a:t> e Vigilância </a:t>
            </a:r>
            <a:r>
              <a:rPr lang="pt-BR" sz="2600" dirty="0"/>
              <a:t>Sanitária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sz="2600" dirty="0"/>
              <a:t>4</a:t>
            </a:r>
            <a:r>
              <a:rPr lang="pt-BR" sz="2600" dirty="0">
                <a:solidFill>
                  <a:srgbClr val="FF0000"/>
                </a:solidFill>
              </a:rPr>
              <a:t>) Assistência </a:t>
            </a:r>
            <a:r>
              <a:rPr lang="pt-BR" sz="2600" dirty="0" smtClean="0">
                <a:solidFill>
                  <a:srgbClr val="FF0000"/>
                </a:solidFill>
              </a:rPr>
              <a:t>Farmacêutica:</a:t>
            </a:r>
            <a:r>
              <a:rPr lang="pt-BR" sz="2600" dirty="0" smtClean="0"/>
              <a:t> Básico </a:t>
            </a:r>
            <a:r>
              <a:rPr lang="pt-BR" sz="2600" dirty="0"/>
              <a:t>da Assistência Farmacêutica; </a:t>
            </a:r>
            <a:r>
              <a:rPr lang="pt-BR" sz="2600" dirty="0" smtClean="0"/>
              <a:t> Estratégico </a:t>
            </a:r>
            <a:r>
              <a:rPr lang="pt-BR" sz="2600" dirty="0"/>
              <a:t>da Assistência </a:t>
            </a:r>
            <a:r>
              <a:rPr lang="pt-BR" sz="2600" dirty="0" smtClean="0"/>
              <a:t>Farmacêutica; Medicamentos de Dispensação </a:t>
            </a:r>
            <a:r>
              <a:rPr lang="pt-BR" sz="2600" dirty="0"/>
              <a:t>Excepcional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sz="2600" dirty="0"/>
              <a:t>5) </a:t>
            </a:r>
            <a:r>
              <a:rPr lang="pt-BR" sz="2600" dirty="0">
                <a:solidFill>
                  <a:srgbClr val="FF0000"/>
                </a:solidFill>
              </a:rPr>
              <a:t>Gestão do </a:t>
            </a:r>
            <a:r>
              <a:rPr lang="pt-BR" sz="2600" dirty="0" smtClean="0">
                <a:solidFill>
                  <a:srgbClr val="FF0000"/>
                </a:solidFill>
              </a:rPr>
              <a:t>SUS</a:t>
            </a:r>
            <a:r>
              <a:rPr lang="pt-BR" sz="2600" dirty="0" smtClean="0"/>
              <a:t>: Qualificação </a:t>
            </a:r>
            <a:r>
              <a:rPr lang="pt-BR" sz="2600" dirty="0"/>
              <a:t>da Gestão do </a:t>
            </a:r>
            <a:r>
              <a:rPr lang="pt-BR" sz="2600" dirty="0" smtClean="0"/>
              <a:t>SUS; Implantação </a:t>
            </a:r>
            <a:r>
              <a:rPr lang="pt-BR" sz="2600" dirty="0"/>
              <a:t>de Ações e Serviços de Saúde </a:t>
            </a:r>
          </a:p>
          <a:p>
            <a:pPr marL="0" indent="0" eaLnBrk="1" hangingPunct="1">
              <a:lnSpc>
                <a:spcPct val="120000"/>
              </a:lnSpc>
              <a:buNone/>
              <a:defRPr/>
            </a:pPr>
            <a:endParaRPr lang="pt-BR" sz="2600" dirty="0" smtClean="0"/>
          </a:p>
        </p:txBody>
      </p:sp>
      <p:sp>
        <p:nvSpPr>
          <p:cNvPr id="4" name="Retângulo 3"/>
          <p:cNvSpPr/>
          <p:nvPr/>
        </p:nvSpPr>
        <p:spPr>
          <a:xfrm>
            <a:off x="860121" y="332656"/>
            <a:ext cx="5991897" cy="709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  <a:spcBef>
                <a:spcPts val="700"/>
              </a:spcBef>
              <a:buClr>
                <a:srgbClr val="7598D9"/>
              </a:buClr>
              <a:buSzPct val="60000"/>
            </a:pPr>
            <a:r>
              <a:rPr lang="pt-BR" sz="3600" dirty="0">
                <a:solidFill>
                  <a:prstClr val="black"/>
                </a:solidFill>
              </a:rPr>
              <a:t>B</a:t>
            </a:r>
            <a:r>
              <a:rPr lang="pt-BR" sz="3600" dirty="0" smtClean="0">
                <a:solidFill>
                  <a:prstClr val="black"/>
                </a:solidFill>
              </a:rPr>
              <a:t>locos de financiamento - Pacto</a:t>
            </a:r>
            <a:endParaRPr lang="pt-BR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798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Portaria Nª 204/07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PAB Fixo -ações </a:t>
            </a:r>
            <a:r>
              <a:rPr lang="pt-BR" dirty="0"/>
              <a:t>de atenção básica à </a:t>
            </a:r>
            <a:r>
              <a:rPr lang="pt-BR" dirty="0" smtClean="0"/>
              <a:t>saúde</a:t>
            </a:r>
          </a:p>
          <a:p>
            <a:r>
              <a:rPr lang="pt-BR" b="1" dirty="0" smtClean="0"/>
              <a:t> </a:t>
            </a:r>
            <a:r>
              <a:rPr lang="pt-BR" b="1" dirty="0"/>
              <a:t>PAB Variável </a:t>
            </a:r>
            <a:r>
              <a:rPr lang="pt-BR" b="1" dirty="0" smtClean="0"/>
              <a:t>- </a:t>
            </a:r>
            <a:r>
              <a:rPr lang="pt-BR" dirty="0" smtClean="0"/>
              <a:t>destinados </a:t>
            </a:r>
            <a:r>
              <a:rPr lang="pt-BR" dirty="0"/>
              <a:t>ao financiamento de estratégias realizadas no âmbito da atenção </a:t>
            </a:r>
            <a:r>
              <a:rPr lang="pt-BR" dirty="0" smtClean="0"/>
              <a:t>básica: </a:t>
            </a:r>
            <a:r>
              <a:rPr lang="pt-BR" b="1" dirty="0"/>
              <a:t>I - Saúde da Família</a:t>
            </a:r>
            <a:r>
              <a:rPr lang="pt-BR" dirty="0"/>
              <a:t>; </a:t>
            </a:r>
            <a:r>
              <a:rPr lang="pt-BR" b="1" dirty="0"/>
              <a:t>II - Agentes Comunitários de Saúde; </a:t>
            </a:r>
            <a:r>
              <a:rPr lang="pt-BR" b="1" dirty="0">
                <a:solidFill>
                  <a:srgbClr val="FF0000"/>
                </a:solidFill>
              </a:rPr>
              <a:t>III </a:t>
            </a:r>
            <a:r>
              <a:rPr lang="pt-BR" b="1" dirty="0" smtClean="0">
                <a:solidFill>
                  <a:srgbClr val="FF0000"/>
                </a:solidFill>
              </a:rPr>
              <a:t>– Saúde Bucal</a:t>
            </a:r>
            <a:r>
              <a:rPr lang="pt-BR" b="1" dirty="0">
                <a:solidFill>
                  <a:srgbClr val="FF0000"/>
                </a:solidFill>
              </a:rPr>
              <a:t>; </a:t>
            </a:r>
            <a:r>
              <a:rPr lang="pt-BR" dirty="0" smtClean="0"/>
              <a:t>IV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smtClean="0"/>
              <a:t>Compensação </a:t>
            </a:r>
            <a:r>
              <a:rPr lang="pt-BR" dirty="0"/>
              <a:t>de Especificidades Regionais; V - Fator de Incentivo de </a:t>
            </a:r>
            <a:r>
              <a:rPr lang="pt-BR" dirty="0" smtClean="0"/>
              <a:t>Atenção Básica </a:t>
            </a:r>
            <a:r>
              <a:rPr lang="pt-BR" dirty="0"/>
              <a:t>aos Povos Indígenas; VI - Incentivo para a Atenção à Saúde no </a:t>
            </a:r>
            <a:r>
              <a:rPr lang="pt-BR" dirty="0" smtClean="0"/>
              <a:t>Sistema Penitenciário</a:t>
            </a:r>
            <a:r>
              <a:rPr lang="pt-BR" dirty="0"/>
              <a:t>; VII - Incentivo para a Atenção Integral à Saúde do Adolescente em </a:t>
            </a:r>
            <a:r>
              <a:rPr lang="pt-BR" dirty="0" smtClean="0"/>
              <a:t>conflito com </a:t>
            </a:r>
            <a:r>
              <a:rPr lang="pt-BR" dirty="0"/>
              <a:t>a lei, em regime de internação e internação provisória; e VIII - outros que venham </a:t>
            </a:r>
            <a:r>
              <a:rPr lang="pt-BR" dirty="0" smtClean="0"/>
              <a:t>a ser </a:t>
            </a:r>
            <a:r>
              <a:rPr lang="pt-BR" dirty="0"/>
              <a:t>instituídos por meio de ato normativo específico.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201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PORTARIA Nº </a:t>
            </a:r>
            <a:r>
              <a:rPr lang="pt-BR" dirty="0" smtClean="0"/>
              <a:t>837/2009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Altera e acrescenta dispositivos à Portaria n° 204/GM, de 29 de janeiro de 2007, para inserir o </a:t>
            </a:r>
            <a:r>
              <a:rPr lang="pt-BR" dirty="0">
                <a:solidFill>
                  <a:srgbClr val="FF0000"/>
                </a:solidFill>
              </a:rPr>
              <a:t>Bloco de Investimentos na Rede de Serviços </a:t>
            </a:r>
            <a:r>
              <a:rPr lang="pt-BR" dirty="0"/>
              <a:t>de Saúde na composição dos blocos de financiamento relativos à transferência de recursos federais para as ações e os serviços de saúde no âmbito do Sistema Único de Saúde - SUS. </a:t>
            </a:r>
          </a:p>
        </p:txBody>
      </p:sp>
    </p:spTree>
    <p:extLst>
      <p:ext uri="{BB962C8B-B14F-4D97-AF65-F5344CB8AC3E}">
        <p14:creationId xmlns:p14="http://schemas.microsoft.com/office/powerpoint/2010/main" xmlns="" val="54200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sz="5400" dirty="0" smtClean="0"/>
              <a:t>Decreto Nº 7508/2011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816224"/>
            <a:ext cx="8153400" cy="26208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3200" dirty="0" smtClean="0"/>
              <a:t>Busca promover a regionalização</a:t>
            </a:r>
          </a:p>
          <a:p>
            <a:pPr eaLnBrk="1" hangingPunct="1">
              <a:defRPr/>
            </a:pPr>
            <a:r>
              <a:rPr lang="pt-BR" sz="3200" dirty="0" smtClean="0"/>
              <a:t>Cria a </a:t>
            </a:r>
            <a:r>
              <a:rPr lang="pt-BR" sz="3200" dirty="0" smtClean="0">
                <a:solidFill>
                  <a:srgbClr val="FF0000"/>
                </a:solidFill>
              </a:rPr>
              <a:t>Região de Saúde</a:t>
            </a:r>
            <a:r>
              <a:rPr lang="pt-BR" sz="3200" dirty="0" smtClean="0"/>
              <a:t>- AB ordenadora</a:t>
            </a:r>
          </a:p>
          <a:p>
            <a:pPr eaLnBrk="1" hangingPunct="1">
              <a:defRPr/>
            </a:pPr>
            <a:r>
              <a:rPr lang="pt-BR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COAP </a:t>
            </a:r>
            <a:r>
              <a:rPr lang="pt-BR" sz="3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– Contrato Organizativo de Ação Pública da Saúde,  que organiza e integra as ações e Serviços de saúde em rede, com definição de ... Recursos financeiros</a:t>
            </a:r>
          </a:p>
          <a:p>
            <a:pPr eaLnBrk="1" hangingPunct="1">
              <a:defRPr/>
            </a:pPr>
            <a:r>
              <a:rPr lang="pt-BR" sz="3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Transforma o Colegiado de Gestão Regional - a </a:t>
            </a:r>
            <a:r>
              <a:rPr lang="pt-BR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Comissão </a:t>
            </a:r>
            <a:r>
              <a:rPr lang="pt-BR" sz="32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Intergestores</a:t>
            </a:r>
            <a:r>
              <a:rPr lang="pt-BR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Regional </a:t>
            </a:r>
          </a:p>
        </p:txBody>
      </p:sp>
    </p:spTree>
    <p:extLst>
      <p:ext uri="{BB962C8B-B14F-4D97-AF65-F5344CB8AC3E}">
        <p14:creationId xmlns:p14="http://schemas.microsoft.com/office/powerpoint/2010/main" xmlns="" val="5498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de Proteção Social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2348880"/>
            <a:ext cx="4365542" cy="2592288"/>
          </a:xfrm>
        </p:spPr>
        <p:txBody>
          <a:bodyPr>
            <a:noAutofit/>
          </a:bodyPr>
          <a:lstStyle/>
          <a:p>
            <a:r>
              <a:rPr lang="pt-BR" sz="2800" dirty="0" err="1" smtClean="0"/>
              <a:t>Pré-SUS</a:t>
            </a:r>
            <a:r>
              <a:rPr lang="pt-BR" sz="2800" dirty="0" smtClean="0"/>
              <a:t> – Seguro Social</a:t>
            </a:r>
          </a:p>
          <a:p>
            <a:endParaRPr lang="pt-BR" sz="1400" dirty="0"/>
          </a:p>
          <a:p>
            <a:pPr marL="0" indent="0">
              <a:buNone/>
            </a:pPr>
            <a:r>
              <a:rPr lang="pt-BR" sz="2800" dirty="0" smtClean="0"/>
              <a:t>Dupla exclusão: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Processo econômico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Direitos sociais</a:t>
            </a:r>
            <a:endParaRPr lang="pt-B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76624"/>
            <a:ext cx="4288680" cy="428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0973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6300788" y="0"/>
            <a:ext cx="2159000" cy="908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Define que </a:t>
            </a:r>
            <a:r>
              <a:rPr lang="pt-BR" i="1" dirty="0" smtClean="0"/>
              <a:t>despesas de capital </a:t>
            </a:r>
            <a:r>
              <a:rPr lang="pt-BR" dirty="0" smtClean="0"/>
              <a:t>devem ser feitas com recursos do </a:t>
            </a:r>
            <a:r>
              <a:rPr lang="pt-BR" i="1" dirty="0" smtClean="0"/>
              <a:t>bloco de organização de rede e não com recursos do PAB;</a:t>
            </a:r>
          </a:p>
          <a:p>
            <a:r>
              <a:rPr lang="pt-BR" dirty="0" smtClean="0"/>
              <a:t>Recursos do PAB devem </a:t>
            </a:r>
            <a:r>
              <a:rPr lang="pt-BR" dirty="0"/>
              <a:t>ser utilizados para o pagamento de </a:t>
            </a:r>
            <a:r>
              <a:rPr lang="pt-BR" b="1" dirty="0"/>
              <a:t>despesas de custeio </a:t>
            </a:r>
            <a:r>
              <a:rPr lang="pt-BR" dirty="0"/>
              <a:t>das </a:t>
            </a:r>
            <a:r>
              <a:rPr lang="pt-BR" dirty="0" smtClean="0"/>
              <a:t>ações de </a:t>
            </a:r>
            <a:r>
              <a:rPr lang="pt-BR" dirty="0"/>
              <a:t>Atenção </a:t>
            </a:r>
            <a:r>
              <a:rPr lang="pt-BR" dirty="0" smtClean="0"/>
              <a:t>Básica</a:t>
            </a:r>
          </a:p>
          <a:p>
            <a:r>
              <a:rPr lang="pt-BR" dirty="0" smtClean="0"/>
              <a:t>Condiciona o</a:t>
            </a:r>
            <a:r>
              <a:rPr lang="pt-BR" i="1" dirty="0" smtClean="0"/>
              <a:t> financiamento </a:t>
            </a:r>
            <a:r>
              <a:rPr lang="pt-BR" dirty="0" smtClean="0"/>
              <a:t>a critérios de desempenho estabelecidos pelo PMAQ</a:t>
            </a:r>
          </a:p>
          <a:p>
            <a:endParaRPr lang="pt-BR" i="1" dirty="0"/>
          </a:p>
          <a:p>
            <a:endParaRPr lang="pt-BR" i="1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000" dirty="0" smtClean="0"/>
              <a:t>Portaria 2488/2011- </a:t>
            </a:r>
            <a:r>
              <a:rPr lang="pt-BR" sz="4000" dirty="0" smtClean="0">
                <a:solidFill>
                  <a:srgbClr val="FF0000"/>
                </a:solidFill>
              </a:rPr>
              <a:t>Nova PNAB</a:t>
            </a:r>
            <a:br>
              <a:rPr lang="pt-BR" sz="4000" dirty="0" smtClean="0">
                <a:solidFill>
                  <a:srgbClr val="FF0000"/>
                </a:solidFill>
              </a:rPr>
            </a:br>
            <a:r>
              <a:rPr lang="pt-BR" sz="4000" dirty="0" smtClean="0">
                <a:solidFill>
                  <a:schemeClr val="tx1"/>
                </a:solidFill>
              </a:rPr>
              <a:t>Saúde mais perto de você</a:t>
            </a:r>
            <a:endParaRPr lang="pt-B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06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Portaria Nº 2488/2011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Dispõem sobre a origem do financiamento da AB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PAB Variável;</a:t>
            </a:r>
            <a:endParaRPr lang="pt-BR" dirty="0"/>
          </a:p>
          <a:p>
            <a:r>
              <a:rPr lang="pt-BR" dirty="0" smtClean="0"/>
              <a:t>PAB Fixo;</a:t>
            </a:r>
            <a:endParaRPr lang="pt-BR" dirty="0"/>
          </a:p>
          <a:p>
            <a:r>
              <a:rPr lang="pt-BR" dirty="0" smtClean="0"/>
              <a:t>Estruturação </a:t>
            </a:r>
            <a:r>
              <a:rPr lang="pt-BR" dirty="0"/>
              <a:t>da Rede de Serviços de Atenção Básica de Saúde;</a:t>
            </a:r>
          </a:p>
          <a:p>
            <a:r>
              <a:rPr lang="pt-BR" dirty="0" smtClean="0"/>
              <a:t>Atenção </a:t>
            </a:r>
            <a:r>
              <a:rPr lang="pt-BR" dirty="0"/>
              <a:t>à Saúde Bucal; </a:t>
            </a:r>
          </a:p>
          <a:p>
            <a:r>
              <a:rPr lang="pt-BR" dirty="0" smtClean="0"/>
              <a:t>Construção </a:t>
            </a:r>
            <a:r>
              <a:rPr lang="pt-BR" dirty="0"/>
              <a:t>de Unidades Básicas de Saúde - UBS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258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ChangeArrowheads="1"/>
          </p:cNvSpPr>
          <p:nvPr/>
        </p:nvSpPr>
        <p:spPr bwMode="auto">
          <a:xfrm>
            <a:off x="6453188" y="152400"/>
            <a:ext cx="2159000" cy="908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6300788" y="0"/>
            <a:ext cx="2159000" cy="908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3200" y="429829"/>
            <a:ext cx="72811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t-BR" sz="4400" dirty="0" smtClean="0"/>
              <a:t>Portaria 953/2012</a:t>
            </a:r>
            <a:endParaRPr lang="pt-BR" sz="4400" dirty="0">
              <a:solidFill>
                <a:schemeClr val="accent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612648" y="2154302"/>
            <a:ext cx="8153400" cy="32189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600" dirty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Valores atuais PAB Fixo </a:t>
            </a:r>
            <a:endParaRPr lang="pt-BR" sz="3600" dirty="0" smtClean="0">
              <a:solidFill>
                <a:schemeClr val="accent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None/>
            </a:pPr>
            <a:endParaRPr lang="pt-BR" sz="3600" dirty="0">
              <a:solidFill>
                <a:schemeClr val="accent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None/>
            </a:pPr>
            <a:r>
              <a:rPr lang="pt-BR" sz="3200" dirty="0" smtClean="0"/>
              <a:t>Amplitude de valores que vão de R$20,00 a R$25,00, levando em consideração uma pontuação baseada em porte populacional, IDH, PIB...</a:t>
            </a:r>
          </a:p>
          <a:p>
            <a:endParaRPr lang="pt-BR" sz="3200" dirty="0"/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41750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Financiamento da SB</a:t>
            </a:r>
            <a:endParaRPr lang="pt-BR" dirty="0"/>
          </a:p>
        </p:txBody>
      </p:sp>
      <p:pic>
        <p:nvPicPr>
          <p:cNvPr id="41986" name="Picture 2" descr="http://www.dicasodonto.com.br/wp-content/uploads/2011/01/brasil-sorriden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87352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439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Financiamento da SB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957536"/>
            <a:ext cx="8153400" cy="3487688"/>
          </a:xfrm>
        </p:spPr>
        <p:txBody>
          <a:bodyPr>
            <a:noAutofit/>
          </a:bodyPr>
          <a:lstStyle/>
          <a:p>
            <a:r>
              <a:rPr lang="pt-BR" sz="3200" dirty="0" smtClean="0"/>
              <a:t>NOB 01/93 – Incorporou </a:t>
            </a:r>
            <a:r>
              <a:rPr lang="pt-BR" sz="3200" dirty="0" smtClean="0">
                <a:solidFill>
                  <a:srgbClr val="FF0000"/>
                </a:solidFill>
              </a:rPr>
              <a:t>procedimentos coletivos </a:t>
            </a:r>
            <a:r>
              <a:rPr lang="pt-BR" sz="3200" dirty="0" smtClean="0"/>
              <a:t>em SB na tabela do SIA</a:t>
            </a:r>
          </a:p>
          <a:p>
            <a:r>
              <a:rPr lang="pt-BR" sz="3200" dirty="0" smtClean="0"/>
              <a:t>Portaria GM 1444/2000 – </a:t>
            </a:r>
            <a:r>
              <a:rPr lang="pt-BR" sz="3200" dirty="0" smtClean="0">
                <a:solidFill>
                  <a:srgbClr val="FF0000"/>
                </a:solidFill>
              </a:rPr>
              <a:t>Inclui a Equipe de Saúde Bucal no PSF</a:t>
            </a:r>
            <a:r>
              <a:rPr lang="pt-BR" sz="3200" dirty="0" smtClean="0"/>
              <a:t>, estabelecendo um incentivo financeiro para a implantação das ESB</a:t>
            </a:r>
          </a:p>
          <a:p>
            <a:r>
              <a:rPr lang="pt-BR" sz="3200" dirty="0" smtClean="0"/>
              <a:t>Portaria 267/2001- estabeleceu o elenco de procedimentos de SB na AB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62705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Portaria 366/2012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844824"/>
            <a:ext cx="8153400" cy="2476872"/>
          </a:xfrm>
        </p:spPr>
        <p:txBody>
          <a:bodyPr>
            <a:noAutofit/>
          </a:bodyPr>
          <a:lstStyle/>
          <a:p>
            <a:r>
              <a:rPr lang="pt-BR" sz="3600" dirty="0"/>
              <a:t>Define os recursos financeiros para aquisição de equipamentos odontológicos destinados aos Municípios que implantaram </a:t>
            </a:r>
            <a:r>
              <a:rPr lang="pt-BR" sz="3600" dirty="0" smtClean="0"/>
              <a:t>ESB </a:t>
            </a:r>
            <a:r>
              <a:rPr lang="pt-BR" sz="3600" dirty="0"/>
              <a:t>na </a:t>
            </a:r>
            <a:r>
              <a:rPr lang="pt-BR" sz="3600" dirty="0" smtClean="0"/>
              <a:t>ESF.</a:t>
            </a:r>
          </a:p>
          <a:p>
            <a:r>
              <a:rPr lang="pt-BR" sz="3600" dirty="0" smtClean="0"/>
              <a:t>Valor por equipo/mocho/peças de mão – R$5468,99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xmlns="" val="366083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Portaria 978/2012-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Atualizou </a:t>
            </a:r>
            <a:r>
              <a:rPr lang="pt-BR" sz="3200" dirty="0"/>
              <a:t>os valores do PAB Variável para custeio das ESB</a:t>
            </a:r>
          </a:p>
          <a:p>
            <a:pPr marL="0" indent="0">
              <a:buNone/>
            </a:pPr>
            <a:r>
              <a:rPr lang="pt-BR" sz="3200" dirty="0" smtClean="0"/>
              <a:t>I </a:t>
            </a:r>
            <a:r>
              <a:rPr lang="pt-BR" sz="3200" dirty="0"/>
              <a:t>- para as ESB na Modalidade 1 serão transferidos R$ 2.230,00 (dois mil duzentos e trinta reais) a cada mês, por equipe; e</a:t>
            </a:r>
          </a:p>
          <a:p>
            <a:pPr marL="0" indent="0">
              <a:buNone/>
            </a:pPr>
            <a:r>
              <a:rPr lang="pt-BR" sz="3200" dirty="0"/>
              <a:t>II - para as ESB na Modalidade 2 serão transferidos R$ 2.980,00 (dois mil novecentos e oitenta reais) a cada mês, por equipe.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130675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Portarias Nº </a:t>
            </a:r>
            <a:r>
              <a:rPr lang="pt-BR" dirty="0" smtClean="0">
                <a:solidFill>
                  <a:srgbClr val="FF0000"/>
                </a:solidFill>
              </a:rPr>
              <a:t>599/2006</a:t>
            </a:r>
            <a:r>
              <a:rPr lang="pt-BR" dirty="0" smtClean="0"/>
              <a:t> </a:t>
            </a:r>
            <a:r>
              <a:rPr lang="pt-BR" dirty="0"/>
              <a:t>define </a:t>
            </a:r>
            <a:r>
              <a:rPr lang="pt-BR" dirty="0" smtClean="0"/>
              <a:t>critérios para </a:t>
            </a:r>
            <a:r>
              <a:rPr lang="pt-BR" dirty="0"/>
              <a:t>implantação </a:t>
            </a:r>
            <a:r>
              <a:rPr lang="pt-BR" dirty="0" smtClean="0"/>
              <a:t>dos </a:t>
            </a:r>
            <a:r>
              <a:rPr lang="pt-BR" dirty="0" err="1" smtClean="0"/>
              <a:t>CEOs</a:t>
            </a:r>
            <a:endParaRPr lang="pt-BR" dirty="0" smtClean="0"/>
          </a:p>
          <a:p>
            <a:endParaRPr lang="pt-BR" sz="900" dirty="0" smtClean="0"/>
          </a:p>
          <a:p>
            <a:r>
              <a:rPr lang="pt-BR" dirty="0" smtClean="0"/>
              <a:t>Portaria Nº</a:t>
            </a:r>
            <a:r>
              <a:rPr lang="pt-BR" dirty="0" smtClean="0">
                <a:solidFill>
                  <a:srgbClr val="FF0000"/>
                </a:solidFill>
              </a:rPr>
              <a:t>600/2006</a:t>
            </a:r>
            <a:r>
              <a:rPr lang="pt-BR" dirty="0" smtClean="0"/>
              <a:t> institui </a:t>
            </a:r>
            <a:r>
              <a:rPr lang="pt-BR" dirty="0"/>
              <a:t>o </a:t>
            </a:r>
            <a:r>
              <a:rPr lang="pt-BR" dirty="0" smtClean="0"/>
              <a:t>financiamento: </a:t>
            </a:r>
            <a:r>
              <a:rPr lang="pt-BR" dirty="0" err="1"/>
              <a:t>CEOs</a:t>
            </a:r>
            <a:r>
              <a:rPr lang="pt-BR" dirty="0"/>
              <a:t> tipo </a:t>
            </a:r>
            <a:r>
              <a:rPr lang="pt-BR" dirty="0" smtClean="0"/>
              <a:t>I, </a:t>
            </a:r>
            <a:r>
              <a:rPr lang="pt-BR" dirty="0"/>
              <a:t>são destinados mensalmente R$ 6,6mil para custeio e R$ 40 mil </a:t>
            </a:r>
            <a:r>
              <a:rPr lang="pt-BR" dirty="0" smtClean="0"/>
              <a:t>para implantação; </a:t>
            </a:r>
            <a:r>
              <a:rPr lang="pt-BR" dirty="0" err="1"/>
              <a:t>CEOs</a:t>
            </a:r>
            <a:r>
              <a:rPr lang="pt-BR" dirty="0"/>
              <a:t> tipo II</a:t>
            </a:r>
            <a:r>
              <a:rPr lang="pt-BR" dirty="0" smtClean="0"/>
              <a:t>, </a:t>
            </a:r>
            <a:r>
              <a:rPr lang="pt-BR" dirty="0"/>
              <a:t>o valor mensal </a:t>
            </a:r>
            <a:r>
              <a:rPr lang="pt-BR" dirty="0" smtClean="0"/>
              <a:t>de </a:t>
            </a:r>
            <a:r>
              <a:rPr lang="pt-BR" dirty="0"/>
              <a:t>R$ 8,8 mil e R$ 50 mil para implantação </a:t>
            </a:r>
            <a:r>
              <a:rPr lang="pt-BR" dirty="0" err="1"/>
              <a:t>CEOs</a:t>
            </a:r>
            <a:r>
              <a:rPr lang="pt-BR" dirty="0"/>
              <a:t> tipo </a:t>
            </a:r>
            <a:r>
              <a:rPr lang="pt-BR" dirty="0" smtClean="0"/>
              <a:t>III, recurso </a:t>
            </a:r>
            <a:r>
              <a:rPr lang="pt-BR" dirty="0"/>
              <a:t>de custeio </a:t>
            </a:r>
            <a:r>
              <a:rPr lang="pt-BR" dirty="0" smtClean="0"/>
              <a:t>de R</a:t>
            </a:r>
            <a:r>
              <a:rPr lang="pt-BR" dirty="0"/>
              <a:t>$ 15.400,00 e </a:t>
            </a:r>
            <a:r>
              <a:rPr lang="pt-BR" dirty="0" smtClean="0"/>
              <a:t>de </a:t>
            </a:r>
            <a:r>
              <a:rPr lang="pt-BR" dirty="0"/>
              <a:t>implantação R$ 80 mil reais.</a:t>
            </a:r>
            <a:br>
              <a:rPr lang="pt-BR" dirty="0"/>
            </a:br>
            <a:r>
              <a:rPr lang="pt-BR" dirty="0" smtClean="0"/>
              <a:t>Portaria 1464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105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Portaria 698/2006, define que o financiamento do CEO será atribuição do Bloco de média e alta complexidade (</a:t>
            </a:r>
            <a:r>
              <a:rPr lang="pt-BR" dirty="0" smtClean="0">
                <a:solidFill>
                  <a:srgbClr val="FF0000"/>
                </a:solidFill>
              </a:rPr>
              <a:t>MAC</a:t>
            </a:r>
            <a:r>
              <a:rPr lang="pt-BR" dirty="0" smtClean="0"/>
              <a:t>) </a:t>
            </a:r>
          </a:p>
          <a:p>
            <a:r>
              <a:rPr lang="pt-BR" dirty="0" smtClean="0"/>
              <a:t>Portaria 718/2010 – Inclui o financiamento de </a:t>
            </a:r>
            <a:r>
              <a:rPr lang="pt-BR" dirty="0" smtClean="0">
                <a:solidFill>
                  <a:srgbClr val="FF0000"/>
                </a:solidFill>
              </a:rPr>
              <a:t>aparelho ortodôntico </a:t>
            </a:r>
            <a:r>
              <a:rPr lang="pt-BR" dirty="0" smtClean="0"/>
              <a:t>e </a:t>
            </a:r>
            <a:r>
              <a:rPr lang="pt-BR" dirty="0" smtClean="0">
                <a:solidFill>
                  <a:srgbClr val="FF0000"/>
                </a:solidFill>
              </a:rPr>
              <a:t>implante</a:t>
            </a:r>
            <a:r>
              <a:rPr lang="pt-BR" dirty="0" smtClean="0"/>
              <a:t> entre os procedimentos do CEO</a:t>
            </a:r>
          </a:p>
          <a:p>
            <a:endParaRPr lang="pt-BR" sz="900" dirty="0" smtClean="0"/>
          </a:p>
          <a:p>
            <a:r>
              <a:rPr lang="pt-BR" dirty="0" smtClean="0"/>
              <a:t>Portaria </a:t>
            </a:r>
            <a:r>
              <a:rPr lang="pt-BR" dirty="0"/>
              <a:t>nº </a:t>
            </a:r>
            <a:r>
              <a:rPr lang="pt-BR" dirty="0" smtClean="0"/>
              <a:t>1.464/2011, </a:t>
            </a:r>
            <a:r>
              <a:rPr lang="pt-BR" dirty="0"/>
              <a:t>estabelece as</a:t>
            </a:r>
            <a:r>
              <a:rPr lang="pt-BR" dirty="0">
                <a:solidFill>
                  <a:srgbClr val="FF0000"/>
                </a:solidFill>
              </a:rPr>
              <a:t> metas de produção mensal dos </a:t>
            </a:r>
            <a:r>
              <a:rPr lang="pt-BR" dirty="0" smtClean="0">
                <a:solidFill>
                  <a:srgbClr val="FF0000"/>
                </a:solidFill>
              </a:rPr>
              <a:t>CEO</a:t>
            </a:r>
          </a:p>
          <a:p>
            <a:endParaRPr lang="pt-BR" sz="900" dirty="0" smtClean="0"/>
          </a:p>
          <a:p>
            <a:r>
              <a:rPr lang="pt-BR" dirty="0" smtClean="0"/>
              <a:t>Portaria 261/2013, condiciona o financiamento dos CEO ao </a:t>
            </a:r>
            <a:r>
              <a:rPr lang="pt-BR" dirty="0" smtClean="0">
                <a:solidFill>
                  <a:srgbClr val="FF0000"/>
                </a:solidFill>
              </a:rPr>
              <a:t>PMAQ CEO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0660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Portaria </a:t>
            </a:r>
            <a:r>
              <a:rPr lang="pt-BR" dirty="0"/>
              <a:t>Nº 1.314/2012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2104256"/>
            <a:ext cx="8153400" cy="2836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I</a:t>
            </a:r>
            <a:r>
              <a:rPr lang="pt-BR" dirty="0" smtClean="0"/>
              <a:t>ncentivos </a:t>
            </a:r>
            <a:r>
              <a:rPr lang="pt-BR" dirty="0"/>
              <a:t>adicionais </a:t>
            </a:r>
            <a:r>
              <a:rPr lang="pt-BR" dirty="0" smtClean="0"/>
              <a:t>para os </a:t>
            </a:r>
            <a:r>
              <a:rPr lang="pt-BR" dirty="0"/>
              <a:t>CEO que fizerem parte da </a:t>
            </a:r>
            <a:r>
              <a:rPr lang="pt-BR" dirty="0">
                <a:solidFill>
                  <a:srgbClr val="FF0000"/>
                </a:solidFill>
              </a:rPr>
              <a:t>Rede de Cuidados à Pessoa com Deficiência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R</a:t>
            </a:r>
            <a:r>
              <a:rPr lang="pt-BR" dirty="0"/>
              <a:t>$ 1.650,00 mensais para o CEO Tipo I;</a:t>
            </a:r>
          </a:p>
          <a:p>
            <a:r>
              <a:rPr lang="pt-BR" dirty="0" smtClean="0"/>
              <a:t>R$ </a:t>
            </a:r>
            <a:r>
              <a:rPr lang="pt-BR" dirty="0"/>
              <a:t>2.200,00 mensais para o CEO </a:t>
            </a:r>
            <a:r>
              <a:rPr lang="pt-BR" dirty="0" smtClean="0"/>
              <a:t>Tipo II</a:t>
            </a:r>
            <a:r>
              <a:rPr lang="pt-BR" dirty="0"/>
              <a:t>;</a:t>
            </a:r>
          </a:p>
          <a:p>
            <a:r>
              <a:rPr lang="pt-BR" dirty="0" smtClean="0"/>
              <a:t>R</a:t>
            </a:r>
            <a:r>
              <a:rPr lang="pt-BR" dirty="0"/>
              <a:t>$ 3.850,00 mensais para o CEO Tipo III.</a:t>
            </a:r>
          </a:p>
        </p:txBody>
      </p:sp>
    </p:spTree>
    <p:extLst>
      <p:ext uri="{BB962C8B-B14F-4D97-AF65-F5344CB8AC3E}">
        <p14:creationId xmlns:p14="http://schemas.microsoft.com/office/powerpoint/2010/main" xmlns="" val="217271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1088" y="1124744"/>
            <a:ext cx="1960712" cy="990600"/>
          </a:xfrm>
        </p:spPr>
        <p:txBody>
          <a:bodyPr>
            <a:noAutofit/>
          </a:bodyPr>
          <a:lstStyle/>
          <a:p>
            <a:r>
              <a:rPr lang="pt-BR" sz="6600" dirty="0" smtClean="0"/>
              <a:t>SUS</a:t>
            </a:r>
            <a:endParaRPr lang="pt-BR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9741" y="116632"/>
            <a:ext cx="331864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3212976"/>
            <a:ext cx="8640960" cy="1872208"/>
          </a:xfrm>
        </p:spPr>
        <p:txBody>
          <a:bodyPr>
            <a:noAutofit/>
          </a:bodyPr>
          <a:lstStyle/>
          <a:p>
            <a:r>
              <a:rPr lang="pt-BR" sz="2800" dirty="0" smtClean="0"/>
              <a:t>Seguridade Social </a:t>
            </a:r>
          </a:p>
          <a:p>
            <a:endParaRPr lang="pt-BR" sz="2800" dirty="0"/>
          </a:p>
          <a:p>
            <a:r>
              <a:rPr lang="pt-BR" sz="2800" dirty="0"/>
              <a:t>Modelo de proteção social que não se estabelece como um valor de compra, nem como uma necessidade caritativa. </a:t>
            </a:r>
          </a:p>
          <a:p>
            <a:r>
              <a:rPr lang="pt-BR" sz="2800" dirty="0" smtClean="0"/>
              <a:t>Se </a:t>
            </a:r>
            <a:r>
              <a:rPr lang="pt-BR" sz="2800" dirty="0"/>
              <a:t>dá mediante uma série de medidas públicas estabelecidas contra as privações econômicas e sociais.</a:t>
            </a:r>
          </a:p>
          <a:p>
            <a:endParaRPr lang="pt-BR" sz="2800" dirty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26044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PORTARIA N. </a:t>
            </a:r>
            <a:r>
              <a:rPr lang="pt-BR" dirty="0" smtClean="0">
                <a:solidFill>
                  <a:schemeClr val="tx1"/>
                </a:solidFill>
              </a:rPr>
              <a:t>1341/2012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5536" y="2048649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effectLst/>
              </a:rPr>
              <a:t>Revoga a portaria Nª600/05</a:t>
            </a:r>
          </a:p>
          <a:p>
            <a:endParaRPr lang="pt-BR" sz="2800" dirty="0" smtClean="0">
              <a:effectLst/>
            </a:endParaRPr>
          </a:p>
          <a:p>
            <a:r>
              <a:rPr lang="pt-BR" sz="2800" dirty="0" smtClean="0">
                <a:effectLst/>
              </a:rPr>
              <a:t>Art. 1º Valor financeiro para implantação dos CEO:</a:t>
            </a:r>
          </a:p>
          <a:p>
            <a:r>
              <a:rPr lang="pt-BR" sz="2800" dirty="0" smtClean="0">
                <a:effectLst/>
              </a:rPr>
              <a:t>I - R$ 60.000,00 CEO Tipo 1; II - R$ 75.000,00 Tipo 2; e III - R$ 120.000,00 Tipo 3.</a:t>
            </a:r>
          </a:p>
          <a:p>
            <a:r>
              <a:rPr lang="pt-BR" sz="2800" dirty="0" smtClean="0">
                <a:effectLst/>
              </a:rPr>
              <a:t> </a:t>
            </a:r>
          </a:p>
          <a:p>
            <a:r>
              <a:rPr lang="pt-BR" sz="2800" dirty="0" smtClean="0">
                <a:effectLst/>
              </a:rPr>
              <a:t>Art. 2º Valor financeiro para </a:t>
            </a:r>
            <a:r>
              <a:rPr lang="pt-BR" sz="2800" dirty="0" err="1" smtClean="0">
                <a:effectLst/>
              </a:rPr>
              <a:t>cuteio</a:t>
            </a:r>
            <a:r>
              <a:rPr lang="pt-BR" sz="2800" dirty="0" smtClean="0">
                <a:effectLst/>
              </a:rPr>
              <a:t> dos CEO:</a:t>
            </a:r>
          </a:p>
          <a:p>
            <a:r>
              <a:rPr lang="pt-BR" sz="2800" dirty="0" smtClean="0">
                <a:effectLst/>
              </a:rPr>
              <a:t>I - R$ 8.250,00 CEO Tipo I; II - R$ 11.000,00 CEO Tipo II; e III - R$ 19.250,00 CEO Tipo III.</a:t>
            </a:r>
            <a:endParaRPr lang="pt-BR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231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Laboratórios Regionais de Prótese (LRPD)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PORTARIA </a:t>
            </a:r>
            <a:r>
              <a:rPr lang="pt-BR" b="1" dirty="0" smtClean="0"/>
              <a:t>N</a:t>
            </a:r>
            <a:r>
              <a:rPr lang="pt-BR" b="1" dirty="0"/>
              <a:t>º</a:t>
            </a:r>
            <a:r>
              <a:rPr lang="pt-BR" b="1" dirty="0" smtClean="0"/>
              <a:t> </a:t>
            </a:r>
            <a:r>
              <a:rPr lang="pt-BR" b="1" dirty="0"/>
              <a:t>211, DE 13 DE MAIO DE </a:t>
            </a:r>
            <a:r>
              <a:rPr lang="pt-BR" b="1" dirty="0" smtClean="0"/>
              <a:t>2011</a:t>
            </a:r>
          </a:p>
          <a:p>
            <a:pPr marL="0" indent="0">
              <a:buNone/>
            </a:pPr>
            <a:r>
              <a:rPr lang="pt-BR" b="1" dirty="0" smtClean="0"/>
              <a:t>Determina o valor das próteses</a:t>
            </a:r>
            <a:endParaRPr lang="pt-BR" b="1" dirty="0"/>
          </a:p>
          <a:p>
            <a:pPr marL="0" indent="0">
              <a:buNone/>
            </a:pPr>
            <a:r>
              <a:rPr lang="pt-BR" dirty="0" smtClean="0"/>
              <a:t> </a:t>
            </a:r>
            <a:r>
              <a:rPr lang="pt-BR" dirty="0"/>
              <a:t>Entre 20 e 50 próteses/mês: R$ 5.000,00 mensais;</a:t>
            </a:r>
          </a:p>
          <a:p>
            <a:pPr marL="0" indent="0">
              <a:buNone/>
            </a:pPr>
            <a:r>
              <a:rPr lang="pt-BR" dirty="0" smtClean="0"/>
              <a:t>Entre </a:t>
            </a:r>
            <a:r>
              <a:rPr lang="pt-BR" dirty="0"/>
              <a:t>51 e 150 próteses/mês: R$ 15.000,00 mensais;</a:t>
            </a:r>
          </a:p>
          <a:p>
            <a:pPr marL="0" indent="0">
              <a:buNone/>
            </a:pPr>
            <a:r>
              <a:rPr lang="pt-BR" dirty="0" smtClean="0"/>
              <a:t>Acima </a:t>
            </a:r>
            <a:r>
              <a:rPr lang="pt-BR" dirty="0"/>
              <a:t>de 151 próteses/ mês: R$ 20.000,00 mensais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b="1" dirty="0"/>
              <a:t>PORTARIA Nº 1825, DE 24 DE AGOSTO DE 2012 – NOVO VALOR </a:t>
            </a:r>
            <a:r>
              <a:rPr lang="pt-BR" b="1" dirty="0" smtClean="0"/>
              <a:t>DA PRÓTESE </a:t>
            </a:r>
            <a:r>
              <a:rPr lang="pt-BR" b="1" dirty="0"/>
              <a:t>= R$ 150,00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575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blam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33314" y="1700808"/>
            <a:ext cx="6235030" cy="4676272"/>
          </a:xfrm>
          <a:solidFill>
            <a:schemeClr val="accent1"/>
          </a:solidFill>
        </p:spPr>
      </p:pic>
      <p:sp>
        <p:nvSpPr>
          <p:cNvPr id="18435" name="Rectangle 9"/>
          <p:cNvSpPr>
            <a:spLocks noChangeArrowheads="1"/>
          </p:cNvSpPr>
          <p:nvPr/>
        </p:nvSpPr>
        <p:spPr bwMode="auto">
          <a:xfrm>
            <a:off x="6300788" y="0"/>
            <a:ext cx="2159000" cy="908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6326" name="Retângulo 6"/>
          <p:cNvSpPr>
            <a:spLocks noChangeArrowheads="1"/>
          </p:cNvSpPr>
          <p:nvPr/>
        </p:nvSpPr>
        <p:spPr bwMode="auto">
          <a:xfrm>
            <a:off x="626393" y="548680"/>
            <a:ext cx="6465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 Questão de Financiamento no SUS...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876256" y="1844824"/>
            <a:ext cx="158353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err="1" smtClean="0"/>
              <a:t>Judicialização</a:t>
            </a:r>
            <a:r>
              <a:rPr lang="pt-BR" dirty="0" smtClean="0"/>
              <a:t> da Saúde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676704" y="4028871"/>
            <a:ext cx="1359792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Complexo econômico-produtivo da saúde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95936" y="6300028"/>
            <a:ext cx="201622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Saúde Suplementar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3528" y="6023029"/>
            <a:ext cx="2433439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Contratação de Recursos Humanos para o SUS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331640" y="1907540"/>
            <a:ext cx="223224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Burocratização X Precarização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2171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 pensar e pesquisar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sz="3800" dirty="0" smtClean="0"/>
              <a:t>Você entendeu de onde vem os recurso? </a:t>
            </a:r>
          </a:p>
          <a:p>
            <a:pPr marL="0" indent="0">
              <a:buNone/>
            </a:pPr>
            <a:r>
              <a:rPr lang="pt-BR" sz="3800" dirty="0" smtClean="0"/>
              <a:t>E porque eles são escassos?</a:t>
            </a:r>
          </a:p>
          <a:p>
            <a:pPr marL="0" indent="0">
              <a:buNone/>
            </a:pPr>
            <a:r>
              <a:rPr lang="pt-BR" sz="3800" dirty="0" smtClean="0"/>
              <a:t>Você saberia explicar como se dá o repasse de recursos entre os entes federados?</a:t>
            </a:r>
          </a:p>
          <a:p>
            <a:pPr marL="0" indent="0">
              <a:buNone/>
            </a:pPr>
            <a:r>
              <a:rPr lang="pt-BR" sz="3800" dirty="0" smtClean="0"/>
              <a:t>Depois de responder estas perguntas, pesquise para a próxima aula o que são e para que servem:</a:t>
            </a:r>
          </a:p>
          <a:p>
            <a:pPr>
              <a:buFont typeface="Arial" pitchFamily="34" charset="0"/>
              <a:buChar char="•"/>
            </a:pPr>
            <a:r>
              <a:rPr lang="pt-BR" sz="3800" dirty="0"/>
              <a:t>PLANO PLURIANUAL (PPA) </a:t>
            </a:r>
          </a:p>
          <a:p>
            <a:pPr>
              <a:buFont typeface="Arial" pitchFamily="34" charset="0"/>
              <a:buChar char="•"/>
            </a:pPr>
            <a:r>
              <a:rPr lang="pt-BR" sz="3800" dirty="0" smtClean="0"/>
              <a:t>Lei </a:t>
            </a:r>
            <a:r>
              <a:rPr lang="pt-BR" sz="3800" dirty="0"/>
              <a:t>de Diretrizes Orçamentárias (LDO) </a:t>
            </a:r>
            <a:endParaRPr lang="pt-BR" sz="3800" dirty="0" smtClean="0"/>
          </a:p>
          <a:p>
            <a:pPr>
              <a:buFont typeface="Arial" pitchFamily="34" charset="0"/>
              <a:buChar char="•"/>
            </a:pPr>
            <a:r>
              <a:rPr lang="pt-BR" sz="3800" dirty="0" smtClean="0"/>
              <a:t>Estimativa </a:t>
            </a:r>
            <a:r>
              <a:rPr lang="pt-BR" sz="3800" dirty="0"/>
              <a:t>da </a:t>
            </a:r>
            <a:r>
              <a:rPr lang="pt-BR" sz="3800" dirty="0" smtClean="0"/>
              <a:t>Receita</a:t>
            </a:r>
          </a:p>
          <a:p>
            <a:pPr>
              <a:buFont typeface="Arial" pitchFamily="34" charset="0"/>
              <a:buChar char="•"/>
            </a:pPr>
            <a:r>
              <a:rPr lang="pt-BR" sz="3800" dirty="0" smtClean="0"/>
              <a:t>Lei </a:t>
            </a:r>
            <a:r>
              <a:rPr lang="pt-BR" sz="3800" dirty="0"/>
              <a:t>Orçamentária Anual (LOA)</a:t>
            </a:r>
          </a:p>
          <a:p>
            <a:pPr>
              <a:buFont typeface="Arial" pitchFamily="34" charset="0"/>
              <a:buChar char="•"/>
            </a:pPr>
            <a:r>
              <a:rPr lang="pt-BR" sz="3800" dirty="0"/>
              <a:t>e Execução </a:t>
            </a:r>
            <a:r>
              <a:rPr lang="pt-BR" sz="3800" dirty="0" smtClean="0"/>
              <a:t>de receitas</a:t>
            </a:r>
            <a:endParaRPr lang="pt-BR" sz="3800" dirty="0"/>
          </a:p>
          <a:p>
            <a:endParaRPr lang="pt-BR" dirty="0" smtClean="0"/>
          </a:p>
          <a:p>
            <a:r>
              <a:rPr lang="pt-BR" dirty="0" smtClean="0"/>
              <a:t>Bibliografia Sugerida: Manual </a:t>
            </a:r>
            <a:r>
              <a:rPr lang="pt-BR" dirty="0"/>
              <a:t>de orçamento e finanças públicas para conselheiros de saúde / Ministério da Saúde. Conselho Nacional de </a:t>
            </a:r>
            <a:r>
              <a:rPr lang="pt-BR" dirty="0" smtClean="0"/>
              <a:t>Saúde. - </a:t>
            </a:r>
            <a:r>
              <a:rPr lang="pt-BR" dirty="0"/>
              <a:t>Brasília : Ministério da Saúde, 2011</a:t>
            </a:r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7243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pt-BR" sz="1800" dirty="0" err="1" smtClean="0"/>
              <a:t>Ugá</a:t>
            </a:r>
            <a:r>
              <a:rPr lang="pt-BR" sz="1800" dirty="0" smtClean="0"/>
              <a:t>, MA; Porto, SP; Piola, SF. Cap. 13. Financiamento e Alocação de Recursos em Saúde no Brasil. </a:t>
            </a:r>
            <a:r>
              <a:rPr lang="pt-BR" sz="1800" dirty="0" err="1" smtClean="0"/>
              <a:t>Ín</a:t>
            </a:r>
            <a:r>
              <a:rPr lang="pt-BR" sz="1800" dirty="0" smtClean="0"/>
              <a:t>: </a:t>
            </a:r>
            <a:r>
              <a:rPr lang="pt-BR" sz="1800" dirty="0" err="1" smtClean="0"/>
              <a:t>Giovanela</a:t>
            </a:r>
            <a:r>
              <a:rPr lang="pt-BR" sz="1800" dirty="0" smtClean="0"/>
              <a:t>, L e cols. Políticas e Sistemas de Saúde no Brasil. 2ª Ed. Rio de Janeiro, Editora Fiocruz, 2012.</a:t>
            </a:r>
          </a:p>
          <a:p>
            <a:r>
              <a:rPr lang="pt-BR" sz="1800" dirty="0" err="1" smtClean="0"/>
              <a:t>Casarion</a:t>
            </a:r>
            <a:r>
              <a:rPr lang="pt-BR" sz="1800" dirty="0" smtClean="0"/>
              <a:t>, LC. O financiamento do setor saúde. In: Pereira, AC e cols. Tratado de Saúde Coletiva em Odontologia. 1ª Ed. Napoleão Editora, Nova Odessa, SP, 2009.</a:t>
            </a:r>
          </a:p>
          <a:p>
            <a:r>
              <a:rPr lang="pt-BR" sz="1800" dirty="0" smtClean="0"/>
              <a:t>Portarias de 2006:  399, 599, 600 e 698</a:t>
            </a:r>
          </a:p>
          <a:p>
            <a:r>
              <a:rPr lang="pt-BR" sz="1800" dirty="0" smtClean="0"/>
              <a:t>Portaria de 2010: 718</a:t>
            </a:r>
          </a:p>
          <a:p>
            <a:r>
              <a:rPr lang="pt-BR" sz="1800" dirty="0" err="1" smtClean="0"/>
              <a:t>Partarias</a:t>
            </a:r>
            <a:r>
              <a:rPr lang="pt-BR" sz="1800" dirty="0" smtClean="0"/>
              <a:t> de 2011: 211, 1464</a:t>
            </a:r>
          </a:p>
          <a:p>
            <a:r>
              <a:rPr lang="pt-BR" sz="1800" dirty="0" smtClean="0"/>
              <a:t>Decreto 7508 de 2011 </a:t>
            </a:r>
          </a:p>
          <a:p>
            <a:r>
              <a:rPr lang="pt-BR" sz="1800" dirty="0" smtClean="0"/>
              <a:t>Portarias de 2012: 953, 1825, 1314 e1341</a:t>
            </a:r>
            <a:endParaRPr lang="pt-BR" sz="1800" dirty="0"/>
          </a:p>
          <a:p>
            <a:r>
              <a:rPr lang="pt-BR" sz="1800" dirty="0" smtClean="0"/>
              <a:t>Lei Complementar: 141 de 2012 </a:t>
            </a:r>
          </a:p>
          <a:p>
            <a:r>
              <a:rPr lang="pt-BR" sz="1800" dirty="0" smtClean="0"/>
              <a:t>Portaria: 261 de 2013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xmlns="" val="36164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Seguridade Social – CF 88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35184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dirty="0" smtClean="0"/>
              <a:t>Compõem a Seguridade Social no Brasil: </a:t>
            </a:r>
          </a:p>
          <a:p>
            <a:r>
              <a:rPr lang="pt-BR" sz="4000" dirty="0" smtClean="0">
                <a:solidFill>
                  <a:srgbClr val="FF0000"/>
                </a:solidFill>
              </a:rPr>
              <a:t>Saúde</a:t>
            </a:r>
            <a:endParaRPr lang="pt-BR" sz="4000" dirty="0">
              <a:solidFill>
                <a:srgbClr val="FF0000"/>
              </a:solidFill>
            </a:endParaRPr>
          </a:p>
          <a:p>
            <a:r>
              <a:rPr lang="pt-BR" sz="4000" dirty="0" smtClean="0"/>
              <a:t>Previdência Social</a:t>
            </a:r>
          </a:p>
          <a:p>
            <a:r>
              <a:rPr lang="pt-BR" sz="4000" dirty="0" smtClean="0"/>
              <a:t> Assistência Social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xmlns="" val="392858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Const.88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83568" y="2032248"/>
            <a:ext cx="7992888" cy="1972816"/>
          </a:xfrm>
        </p:spPr>
        <p:txBody>
          <a:bodyPr>
            <a:noAutofit/>
          </a:bodyPr>
          <a:lstStyle/>
          <a:p>
            <a:r>
              <a:rPr lang="pt-BR" sz="3600" dirty="0" smtClean="0"/>
              <a:t>Modelo de </a:t>
            </a:r>
          </a:p>
          <a:p>
            <a:pPr marL="0" indent="0">
              <a:buNone/>
            </a:pPr>
            <a:r>
              <a:rPr lang="pt-BR" sz="3600" dirty="0" smtClean="0"/>
              <a:t>Proteção Social</a:t>
            </a:r>
            <a:endParaRPr lang="pt-BR" sz="36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1063677640"/>
              </p:ext>
            </p:extLst>
          </p:nvPr>
        </p:nvGraphicFramePr>
        <p:xfrm>
          <a:off x="3851920" y="1556792"/>
          <a:ext cx="489654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ângulo 4"/>
          <p:cNvSpPr/>
          <p:nvPr/>
        </p:nvSpPr>
        <p:spPr>
          <a:xfrm>
            <a:off x="611560" y="3933056"/>
            <a:ext cx="8208912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/>
              <a:t>Descentralização da </a:t>
            </a:r>
            <a:r>
              <a:rPr lang="pt-BR" sz="3600" dirty="0" smtClean="0"/>
              <a:t>Gestão</a:t>
            </a:r>
          </a:p>
          <a:p>
            <a:endParaRPr lang="pt-BR" sz="900" dirty="0"/>
          </a:p>
          <a:p>
            <a:r>
              <a:rPr lang="pt-BR" sz="3600" dirty="0"/>
              <a:t>Reforma tributária</a:t>
            </a:r>
          </a:p>
          <a:p>
            <a:r>
              <a:rPr lang="pt-BR" sz="2400" dirty="0"/>
              <a:t>Estados - ICMS, ITCMD, IPVA e via união % IRRF, FPE, IPI, ICMS </a:t>
            </a:r>
          </a:p>
          <a:p>
            <a:r>
              <a:rPr lang="pt-BR" sz="2400" dirty="0"/>
              <a:t>Municípios – IPTU, ISSQN, ITBI, via união ITR, FPM, IRRF, ICMS, IPVA, IPI, ICMS, via estado (25% de) ICMS, IPVA, IPI, ICMS</a:t>
            </a:r>
          </a:p>
        </p:txBody>
      </p:sp>
    </p:spTree>
    <p:extLst>
      <p:ext uri="{BB962C8B-B14F-4D97-AF65-F5344CB8AC3E}">
        <p14:creationId xmlns:p14="http://schemas.microsoft.com/office/powerpoint/2010/main" xmlns="" val="179075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</a:t>
            </a:r>
            <a:r>
              <a:rPr lang="pt-BR" dirty="0" smtClean="0"/>
              <a:t>rt</a:t>
            </a:r>
            <a:r>
              <a:rPr lang="pt-BR" dirty="0"/>
              <a:t>. </a:t>
            </a:r>
            <a:r>
              <a:rPr lang="pt-BR" dirty="0" smtClean="0"/>
              <a:t>195/198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2392288"/>
            <a:ext cx="8153400" cy="2548880"/>
          </a:xfrm>
        </p:spPr>
        <p:txBody>
          <a:bodyPr>
            <a:normAutofit/>
          </a:bodyPr>
          <a:lstStyle/>
          <a:p>
            <a:r>
              <a:rPr lang="pt-BR" dirty="0" smtClean="0"/>
              <a:t> </a:t>
            </a:r>
            <a:r>
              <a:rPr lang="pt-BR" dirty="0"/>
              <a:t>“a seguridade social será financiada por toda a </a:t>
            </a:r>
            <a:r>
              <a:rPr lang="pt-BR" dirty="0" smtClean="0"/>
              <a:t>sociedade, de </a:t>
            </a:r>
            <a:r>
              <a:rPr lang="pt-BR" dirty="0"/>
              <a:t>forma direta e indireta, nos termos da lei, mediante </a:t>
            </a:r>
            <a:r>
              <a:rPr lang="pt-BR" dirty="0" smtClean="0"/>
              <a:t>recursos provenientes </a:t>
            </a:r>
            <a:r>
              <a:rPr lang="pt-BR" dirty="0"/>
              <a:t>dos orçamentos da </a:t>
            </a:r>
            <a:r>
              <a:rPr lang="pt-BR" dirty="0">
                <a:solidFill>
                  <a:srgbClr val="FF0000"/>
                </a:solidFill>
              </a:rPr>
              <a:t>União</a:t>
            </a:r>
            <a:r>
              <a:rPr lang="pt-BR" dirty="0"/>
              <a:t>, </a:t>
            </a:r>
            <a:r>
              <a:rPr lang="pt-BR" dirty="0" smtClean="0"/>
              <a:t>dos </a:t>
            </a:r>
            <a:r>
              <a:rPr lang="pt-BR" dirty="0">
                <a:solidFill>
                  <a:srgbClr val="FF0000"/>
                </a:solidFill>
              </a:rPr>
              <a:t>Estados</a:t>
            </a:r>
            <a:r>
              <a:rPr lang="pt-BR" dirty="0"/>
              <a:t>, do </a:t>
            </a:r>
            <a:r>
              <a:rPr lang="pt-BR" dirty="0">
                <a:solidFill>
                  <a:srgbClr val="FF0000"/>
                </a:solidFill>
              </a:rPr>
              <a:t>Distrito Federal</a:t>
            </a:r>
            <a:r>
              <a:rPr lang="pt-BR" dirty="0"/>
              <a:t> </a:t>
            </a:r>
            <a:r>
              <a:rPr lang="pt-BR" dirty="0" smtClean="0"/>
              <a:t>e dos </a:t>
            </a:r>
            <a:r>
              <a:rPr lang="pt-BR" dirty="0">
                <a:solidFill>
                  <a:srgbClr val="FF0000"/>
                </a:solidFill>
              </a:rPr>
              <a:t>Municípios</a:t>
            </a:r>
            <a:r>
              <a:rPr lang="pt-BR" dirty="0" smtClean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xmlns="" val="387684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79"/>
          <a:stretch/>
        </p:blipFill>
        <p:spPr bwMode="auto">
          <a:xfrm>
            <a:off x="432048" y="188640"/>
            <a:ext cx="435597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4266381" y="2133054"/>
            <a:ext cx="4410075" cy="4032250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Imposto não tem destinação, contribuição tem.</a:t>
            </a:r>
          </a:p>
          <a:p>
            <a:pPr marL="0" indent="0">
              <a:buNone/>
            </a:pPr>
            <a:r>
              <a:rPr lang="pt-BR" dirty="0" smtClean="0"/>
              <a:t>Então, a Assembleia </a:t>
            </a:r>
            <a:r>
              <a:rPr lang="pt-BR" dirty="0"/>
              <a:t>N</a:t>
            </a:r>
            <a:r>
              <a:rPr lang="pt-BR" dirty="0" smtClean="0"/>
              <a:t>acional </a:t>
            </a:r>
            <a:r>
              <a:rPr lang="pt-BR" dirty="0"/>
              <a:t>C</a:t>
            </a:r>
            <a:r>
              <a:rPr lang="pt-BR" dirty="0" smtClean="0"/>
              <a:t>onstituinte em 88, pensou em garantir o financiamento da seguridade social através da criação de </a:t>
            </a:r>
            <a:r>
              <a:rPr lang="pt-BR" b="1" dirty="0" smtClean="0"/>
              <a:t>Contribuições </a:t>
            </a:r>
            <a:r>
              <a:rPr lang="pt-BR" b="1" dirty="0"/>
              <a:t>S</a:t>
            </a:r>
            <a:r>
              <a:rPr lang="pt-BR" b="1" dirty="0" smtClean="0"/>
              <a:t>ociais.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31156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Personalizada 6">
      <a:dk1>
        <a:sysClr val="windowText" lastClr="000000"/>
      </a:dk1>
      <a:lt1>
        <a:sysClr val="window" lastClr="FFFFFF"/>
      </a:lt1>
      <a:dk2>
        <a:srgbClr val="09023C"/>
      </a:dk2>
      <a:lt2>
        <a:srgbClr val="FFF39D"/>
      </a:lt2>
      <a:accent1>
        <a:srgbClr val="FE8637"/>
      </a:accent1>
      <a:accent2>
        <a:srgbClr val="7598D9"/>
      </a:accent2>
      <a:accent3>
        <a:srgbClr val="862110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995</TotalTime>
  <Words>3075</Words>
  <Application>Microsoft Office PowerPoint</Application>
  <PresentationFormat>Apresentação na tela (4:3)</PresentationFormat>
  <Paragraphs>394</Paragraphs>
  <Slides>54</Slides>
  <Notes>54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55" baseType="lpstr">
      <vt:lpstr>Mediano</vt:lpstr>
      <vt:lpstr>Financiamento do Sistema Único de Saúde</vt:lpstr>
      <vt:lpstr>Objetivos da aula</vt:lpstr>
      <vt:lpstr>Origem dos recursos</vt:lpstr>
      <vt:lpstr>Sistema de Proteção Social</vt:lpstr>
      <vt:lpstr>SUS</vt:lpstr>
      <vt:lpstr>Seguridade Social – CF 88</vt:lpstr>
      <vt:lpstr>Const.88</vt:lpstr>
      <vt:lpstr>Art. 195/198</vt:lpstr>
      <vt:lpstr>Slide 9</vt:lpstr>
      <vt:lpstr>Slide 10</vt:lpstr>
      <vt:lpstr>Slide 11</vt:lpstr>
      <vt:lpstr>GASTO PÚBLICO EM SAÚDE</vt:lpstr>
      <vt:lpstr>Slide 13</vt:lpstr>
      <vt:lpstr>Art. 55, Ato das Disposições Constitucionais Transitórias</vt:lpstr>
      <vt:lpstr>Déficit da saúde!?</vt:lpstr>
      <vt:lpstr>Diante desta realidade</vt:lpstr>
      <vt:lpstr>CPMF</vt:lpstr>
      <vt:lpstr>Emenda Constitucional 29/2000</vt:lpstr>
      <vt:lpstr>2000 a 2011</vt:lpstr>
      <vt:lpstr>Lei Complementar 141/2012</vt:lpstr>
      <vt:lpstr>Lei Complementar 141/2012</vt:lpstr>
      <vt:lpstr>Slide 22</vt:lpstr>
      <vt:lpstr>ALOCAÇÃO DE RECURSOS NO SUS</vt:lpstr>
      <vt:lpstr>PRÉ SUS</vt:lpstr>
      <vt:lpstr>Lei 8080/90</vt:lpstr>
      <vt:lpstr>Lei 8142/90</vt:lpstr>
      <vt:lpstr>NOB 91</vt:lpstr>
      <vt:lpstr>NOB 93</vt:lpstr>
      <vt:lpstr>NOB 96</vt:lpstr>
      <vt:lpstr>PAB</vt:lpstr>
      <vt:lpstr>PPI</vt:lpstr>
      <vt:lpstr>Portaria 3983/98</vt:lpstr>
      <vt:lpstr>Slide 33</vt:lpstr>
      <vt:lpstr>PACTO PELA SAÚDE (2006)</vt:lpstr>
      <vt:lpstr>PACTO EM DEFESA DO SUS</vt:lpstr>
      <vt:lpstr>Slide 36</vt:lpstr>
      <vt:lpstr>Portaria Nª 204/07</vt:lpstr>
      <vt:lpstr>PORTARIA Nº 837/2009</vt:lpstr>
      <vt:lpstr>Decreto Nº 7508/2011</vt:lpstr>
      <vt:lpstr>Portaria 2488/2011- Nova PNAB Saúde mais perto de você</vt:lpstr>
      <vt:lpstr>Portaria Nº 2488/2011</vt:lpstr>
      <vt:lpstr>Slide 42</vt:lpstr>
      <vt:lpstr>Financiamento da SB</vt:lpstr>
      <vt:lpstr>Financiamento da SB</vt:lpstr>
      <vt:lpstr>Portaria 366/2012</vt:lpstr>
      <vt:lpstr>Portaria 978/2012- </vt:lpstr>
      <vt:lpstr>CEO</vt:lpstr>
      <vt:lpstr>CEO</vt:lpstr>
      <vt:lpstr>Portaria Nº 1.314/2012 </vt:lpstr>
      <vt:lpstr>PORTARIA N. 1341/2012</vt:lpstr>
      <vt:lpstr>Laboratórios Regionais de Prótese (LRPD)</vt:lpstr>
      <vt:lpstr>Slide 52</vt:lpstr>
      <vt:lpstr>Para pensar e pesquisar</vt:lpstr>
      <vt:lpstr>Referências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Financiamento do Sistema Único de Saúde</dc:title>
  <dc:creator>Aline</dc:creator>
  <cp:lastModifiedBy>Windows</cp:lastModifiedBy>
  <cp:revision>87</cp:revision>
  <dcterms:created xsi:type="dcterms:W3CDTF">2013-04-02T18:46:01Z</dcterms:created>
  <dcterms:modified xsi:type="dcterms:W3CDTF">2015-01-08T13:39:12Z</dcterms:modified>
</cp:coreProperties>
</file>